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
  </p:notesMasterIdLst>
  <p:sldIdLst>
    <p:sldId id="256" r:id="rId3"/>
    <p:sldId id="258" r:id="rId5"/>
    <p:sldId id="327" r:id="rId6"/>
    <p:sldId id="378" r:id="rId7"/>
    <p:sldId id="372" r:id="rId8"/>
    <p:sldId id="377" r:id="rId9"/>
    <p:sldId id="373" r:id="rId10"/>
    <p:sldId id="374" r:id="rId11"/>
    <p:sldId id="375" r:id="rId12"/>
    <p:sldId id="328" r:id="rId13"/>
    <p:sldId id="329" r:id="rId14"/>
    <p:sldId id="376" r:id="rId15"/>
    <p:sldId id="371" r:id="rId16"/>
    <p:sldId id="321" r:id="rId17"/>
    <p:sldId id="322" r:id="rId18"/>
    <p:sldId id="379" r:id="rId19"/>
    <p:sldId id="324" r:id="rId20"/>
    <p:sldId id="270" r:id="rId21"/>
    <p:sldId id="355" r:id="rId22"/>
    <p:sldId id="380" r:id="rId23"/>
    <p:sldId id="381" r:id="rId24"/>
    <p:sldId id="382" r:id="rId25"/>
    <p:sldId id="383" r:id="rId26"/>
    <p:sldId id="384" r:id="rId27"/>
    <p:sldId id="385" r:id="rId28"/>
    <p:sldId id="386" r:id="rId29"/>
    <p:sldId id="387" r:id="rId30"/>
    <p:sldId id="388" r:id="rId31"/>
    <p:sldId id="389" r:id="rId32"/>
    <p:sldId id="390" r:id="rId33"/>
    <p:sldId id="391" r:id="rId34"/>
    <p:sldId id="356" r:id="rId35"/>
    <p:sldId id="357" r:id="rId36"/>
    <p:sldId id="358" r:id="rId37"/>
    <p:sldId id="359" r:id="rId38"/>
    <p:sldId id="360" r:id="rId39"/>
    <p:sldId id="369" r:id="rId40"/>
    <p:sldId id="361" r:id="rId41"/>
    <p:sldId id="363" r:id="rId42"/>
    <p:sldId id="364" r:id="rId43"/>
    <p:sldId id="365" r:id="rId44"/>
    <p:sldId id="366" r:id="rId45"/>
    <p:sldId id="367" r:id="rId46"/>
    <p:sldId id="283" r:id="rId47"/>
    <p:sldId id="422" r:id="rId48"/>
    <p:sldId id="423" r:id="rId49"/>
    <p:sldId id="434" r:id="rId50"/>
    <p:sldId id="435" r:id="rId51"/>
    <p:sldId id="424" r:id="rId52"/>
    <p:sldId id="425" r:id="rId53"/>
    <p:sldId id="426" r:id="rId54"/>
    <p:sldId id="427" r:id="rId55"/>
    <p:sldId id="428" r:id="rId56"/>
    <p:sldId id="429" r:id="rId57"/>
    <p:sldId id="430" r:id="rId58"/>
    <p:sldId id="431" r:id="rId59"/>
    <p:sldId id="421" r:id="rId60"/>
    <p:sldId id="392"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5" autoAdjust="0"/>
    <p:restoredTop sz="94660"/>
  </p:normalViewPr>
  <p:slideViewPr>
    <p:cSldViewPr snapToGrid="0">
      <p:cViewPr varScale="1">
        <p:scale>
          <a:sx n="70" d="100"/>
          <a:sy n="70" d="100"/>
        </p:scale>
        <p:origin x="-576" y="-96"/>
      </p:cViewPr>
      <p:guideLst>
        <p:guide orient="horz" pos="2159"/>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4" Type="http://schemas.openxmlformats.org/officeDocument/2006/relationships/tableStyles" Target="tableStyles.xml"/><Relationship Id="rId63" Type="http://schemas.openxmlformats.org/officeDocument/2006/relationships/viewProps" Target="viewProps.xml"/><Relationship Id="rId62" Type="http://schemas.openxmlformats.org/officeDocument/2006/relationships/presProps" Target="presProps.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55FBAF-A654-4740-9614-4DDEDD971BF6}" type="datetimeFigureOut">
              <a:rPr lang="en-US" smtClean="0"/>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44BD98-DC88-4403-A9D3-CB5202450553}"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44BD98-DC88-4403-A9D3-CB5202450553}"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PhAnim="0"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descr="关系图"/>
          <p:cNvPicPr>
            <a:picLocks noChangeAspect="1"/>
          </p:cNvPicPr>
          <p:nvPr/>
        </p:nvPicPr>
        <p:blipFill>
          <a:blip r:embed="rId2"/>
          <a:srcRect r="2528" b="10909"/>
          <a:stretch>
            <a:fillRect/>
          </a:stretch>
        </p:blipFill>
        <p:spPr>
          <a:xfrm>
            <a:off x="239184" y="692150"/>
            <a:ext cx="11885083" cy="6110288"/>
          </a:xfrm>
          <a:prstGeom prst="rect">
            <a:avLst/>
          </a:prstGeom>
          <a:noFill/>
          <a:ln w="9525">
            <a:noFill/>
          </a:ln>
        </p:spPr>
      </p:pic>
      <p:sp>
        <p:nvSpPr>
          <p:cNvPr id="10" name="Rectangle 7"/>
          <p:cNvSpPr>
            <a:spLocks noChangeArrowheads="1"/>
          </p:cNvSpPr>
          <p:nvPr/>
        </p:nvSpPr>
        <p:spPr bwMode="auto">
          <a:xfrm>
            <a:off x="2117" y="549275"/>
            <a:ext cx="12192000" cy="1511300"/>
          </a:xfrm>
          <a:prstGeom prst="rect">
            <a:avLst/>
          </a:prstGeom>
          <a:gradFill rotWithShape="0">
            <a:gsLst>
              <a:gs pos="0">
                <a:schemeClr val="bg2">
                  <a:gamma/>
                  <a:tint val="0"/>
                  <a:invGamma/>
                </a:schemeClr>
              </a:gs>
              <a:gs pos="100000">
                <a:schemeClr val="bg2">
                  <a:alpha val="53999"/>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2051" name="Rectangle 3"/>
          <p:cNvSpPr>
            <a:spLocks noChangeArrowheads="1"/>
          </p:cNvSpPr>
          <p:nvPr>
            <p:ph type="subTitle" idx="1"/>
          </p:nvPr>
        </p:nvSpPr>
        <p:spPr>
          <a:xfrm>
            <a:off x="2544233" y="2492375"/>
            <a:ext cx="7393517" cy="1222375"/>
          </a:xfrm>
        </p:spPr>
        <p:txBody>
          <a:bodyPr anchor="ctr"/>
          <a:lstStyle>
            <a:lvl1pPr marL="0" indent="0" algn="ctr">
              <a:buFontTx/>
              <a:buNone/>
              <a:defRPr/>
            </a:lvl1pPr>
          </a:lstStyle>
          <a:p>
            <a:pPr lvl="0"/>
            <a:r>
              <a:rPr lang="en-US" altLang="zh-CN" noProof="0" smtClean="0"/>
              <a:t>Click to edit Master subtitle style</a:t>
            </a:r>
            <a:endParaRPr lang="en-US" altLang="zh-CN" noProof="0" smtClean="0"/>
          </a:p>
        </p:txBody>
      </p:sp>
      <p:sp>
        <p:nvSpPr>
          <p:cNvPr id="2056" name="Rectangle 8"/>
          <p:cNvSpPr>
            <a:spLocks noChangeArrowheads="1"/>
          </p:cNvSpPr>
          <p:nvPr>
            <p:ph type="ctrTitle"/>
          </p:nvPr>
        </p:nvSpPr>
        <p:spPr>
          <a:xfrm>
            <a:off x="1007533" y="620713"/>
            <a:ext cx="10363200" cy="1470025"/>
          </a:xfrm>
        </p:spPr>
        <p:txBody>
          <a:bodyPr/>
          <a:lstStyle>
            <a:lvl1pPr>
              <a:defRPr sz="3600"/>
            </a:lvl1pPr>
          </a:lstStyle>
          <a:p>
            <a:pPr lvl="0"/>
            <a:r>
              <a:rPr lang="en-US" altLang="zh-CN" noProof="0" smtClean="0"/>
              <a:t>Click to edit Master title style</a:t>
            </a:r>
            <a:endParaRPr lang="en-US" altLang="zh-CN" noProof="0" smtClean="0"/>
          </a:p>
        </p:txBody>
      </p:sp>
      <p:sp>
        <p:nvSpPr>
          <p:cNvPr id="11" name="Rectangle 4"/>
          <p:cNvSpPr>
            <a:spLocks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B7B27B6E-E55D-4325-8AB3-9358735E38CB}" type="datetime1">
              <a:rPr lang="en-US" smtClean="0"/>
            </a:fld>
            <a:endParaRPr lang="en-US" dirty="0"/>
          </a:p>
        </p:txBody>
      </p:sp>
      <p:sp>
        <p:nvSpPr>
          <p:cNvPr id="12" name="Rectangle 5"/>
          <p:cNvSpPr>
            <a:spLocks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dirty="0"/>
          </a:p>
        </p:txBody>
      </p:sp>
      <p:sp>
        <p:nvSpPr>
          <p:cNvPr id="13" name="Rectangle 6"/>
          <p:cNvSpPr>
            <a:spLocks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D57F1E4F-1CFF-5643-939E-217C01CDF56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ppt_x</p:attrName>
                                        </p:attrNameLst>
                                      </p:cBhvr>
                                      <p:tavLst>
                                        <p:tav tm="0">
                                          <p:val>
                                            <p:strVal val="#ppt_x-.2"/>
                                          </p:val>
                                        </p:tav>
                                        <p:tav tm="100000">
                                          <p:val>
                                            <p:strVal val="#ppt_x"/>
                                          </p:val>
                                        </p:tav>
                                      </p:tavLst>
                                    </p:anim>
                                    <p:anim calcmode="lin" valueType="num">
                                      <p:cBhvr>
                                        <p:cTn id="8"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731ABE5E-D0C2-408D-95E6-624C29106FB3}" type="datetime1">
              <a:rPr lang="en-US" smtClean="0"/>
            </a:fld>
            <a:endParaRPr lang="en-US" dirty="0"/>
          </a:p>
        </p:txBody>
      </p:sp>
      <p:sp>
        <p:nvSpPr>
          <p:cNvPr id="5" name="Footer Placeholder 4"/>
          <p:cNvSpPr>
            <a:spLocks noGrp="1"/>
          </p:cNvSpPr>
          <p:nvPr>
            <p:ph type="ftr" sz="quarter" idx="11"/>
          </p:nvPr>
        </p:nvSpPr>
        <p:spPr/>
        <p:txBody>
          <a:bodyPr/>
          <a:p>
            <a:endParaRPr lang="en-US" dirty="0"/>
          </a:p>
        </p:txBody>
      </p:sp>
      <p:sp>
        <p:nvSpPr>
          <p:cNvPr id="6" name="Slide Number Placeholder 5"/>
          <p:cNvSpPr>
            <a:spLocks noGrp="1"/>
          </p:cNvSpPr>
          <p:nvPr>
            <p:ph type="sldNum" sz="quarter" idx="12"/>
          </p:nvPr>
        </p:nvSpPr>
        <p:spPr/>
        <p:txBody>
          <a:bodyPr/>
          <a:p>
            <a:fld id="{D57F1E4F-1CFF-5643-939E-217C01CDF565}" type="slidenum">
              <a:rPr lang="en-US" dirty="0"/>
            </a:fld>
            <a:endParaRPr lang="en-US" dirty="0"/>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264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813FDE63-899C-4483-91B4-0DB25AA94326}" type="datetime1">
              <a:rPr lang="en-US" smtClean="0"/>
            </a:fld>
            <a:endParaRPr lang="en-US" dirty="0"/>
          </a:p>
        </p:txBody>
      </p:sp>
      <p:sp>
        <p:nvSpPr>
          <p:cNvPr id="5" name="Footer Placeholder 4"/>
          <p:cNvSpPr>
            <a:spLocks noGrp="1"/>
          </p:cNvSpPr>
          <p:nvPr>
            <p:ph type="ftr" sz="quarter" idx="11"/>
          </p:nvPr>
        </p:nvSpPr>
        <p:spPr/>
        <p:txBody>
          <a:bodyPr/>
          <a:p>
            <a:endParaRPr lang="en-US" dirty="0"/>
          </a:p>
        </p:txBody>
      </p:sp>
      <p:sp>
        <p:nvSpPr>
          <p:cNvPr id="6" name="Slide Number Placeholder 5"/>
          <p:cNvSpPr>
            <a:spLocks noGrp="1"/>
          </p:cNvSpPr>
          <p:nvPr>
            <p:ph type="sldNum" sz="quarter" idx="12"/>
          </p:nvPr>
        </p:nvSpPr>
        <p:spPr/>
        <p:txBody>
          <a:bodyPr/>
          <a:p>
            <a:fld id="{D57F1E4F-1CFF-5643-939E-217C01CDF565}" type="slidenum">
              <a:rPr lang="en-US" dirty="0"/>
            </a:fld>
            <a:endParaRPr lang="en-US" dirty="0"/>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A6D7460-C38B-41E6-847B-B0D62E4C31BB}" type="datetime1">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fld id="{D57F1E4F-1CFF-5643-939E-217C01CDF565}" type="slidenum">
              <a:rPr lang="en-US" smtClean="0"/>
            </a:fld>
            <a:endParaRPr lang="en-US" dirty="0"/>
          </a:p>
        </p:txBody>
      </p:sp>
      <p:cxnSp>
        <p:nvCxnSpPr>
          <p:cNvPr id="7" name="Straight Connector 6"/>
          <p:cNvCxnSpPr/>
          <p:nvPr userDrawn="1"/>
        </p:nvCxnSpPr>
        <p:spPr>
          <a:xfrm>
            <a:off x="1371600" y="952500"/>
            <a:ext cx="10820400" cy="0"/>
          </a:xfrm>
          <a:prstGeom prst="line">
            <a:avLst/>
          </a:prstGeom>
          <a:ln>
            <a:solidFill>
              <a:srgbClr val="0070C0"/>
            </a:solidFill>
          </a:ln>
        </p:spPr>
        <p:style>
          <a:lnRef idx="3">
            <a:schemeClr val="accent1"/>
          </a:lnRef>
          <a:fillRef idx="0">
            <a:schemeClr val="accent1"/>
          </a:fillRef>
          <a:effectRef idx="2">
            <a:schemeClr val="accent1"/>
          </a:effectRef>
          <a:fontRef idx="minor">
            <a:schemeClr val="tx1"/>
          </a:fontRef>
        </p:style>
      </p:cxnSp>
      <p:sp>
        <p:nvSpPr>
          <p:cNvPr id="8" name="5-Point Star 7"/>
          <p:cNvSpPr/>
          <p:nvPr userDrawn="1"/>
        </p:nvSpPr>
        <p:spPr>
          <a:xfrm>
            <a:off x="1155700" y="749300"/>
            <a:ext cx="328610" cy="317501"/>
          </a:xfrm>
          <a:prstGeom prst="star5">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AA523156-FF57-4402-881B-CB11F70E6F88}" type="datetime1">
              <a:rPr lang="en-US" smtClean="0"/>
            </a:fld>
            <a:endParaRPr lang="en-US" dirty="0"/>
          </a:p>
        </p:txBody>
      </p:sp>
      <p:sp>
        <p:nvSpPr>
          <p:cNvPr id="5" name="Footer Placeholder 4"/>
          <p:cNvSpPr>
            <a:spLocks noGrp="1"/>
          </p:cNvSpPr>
          <p:nvPr>
            <p:ph type="ftr" sz="quarter" idx="11"/>
          </p:nvPr>
        </p:nvSpPr>
        <p:spPr/>
        <p:txBody>
          <a:bodyPr/>
          <a:p>
            <a:endParaRPr lang="en-US" dirty="0"/>
          </a:p>
        </p:txBody>
      </p:sp>
      <p:sp>
        <p:nvSpPr>
          <p:cNvPr id="6" name="Slide Number Placeholder 5"/>
          <p:cNvSpPr>
            <a:spLocks noGrp="1"/>
          </p:cNvSpPr>
          <p:nvPr>
            <p:ph type="sldNum" sz="quarter" idx="12"/>
          </p:nvPr>
        </p:nvSpPr>
        <p:spPr/>
        <p:txBody>
          <a:bodyPr/>
          <a:p>
            <a:fld id="{D57F1E4F-1CFF-5643-939E-217C01CDF565}" type="slidenum">
              <a:rPr lang="en-US" dirty="0"/>
            </a:fld>
            <a:endParaRPr lang="en-US" dirty="0"/>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84800"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600200"/>
            <a:ext cx="5384800"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405B82D4-132B-412F-AAA8-66A49DB52A62}" type="datetime1">
              <a:rPr lang="en-US" smtClean="0"/>
            </a:fld>
            <a:endParaRPr lang="en-US" dirty="0"/>
          </a:p>
        </p:txBody>
      </p:sp>
      <p:sp>
        <p:nvSpPr>
          <p:cNvPr id="6" name="Footer Placeholder 5"/>
          <p:cNvSpPr>
            <a:spLocks noGrp="1"/>
          </p:cNvSpPr>
          <p:nvPr>
            <p:ph type="ftr" sz="quarter" idx="11"/>
          </p:nvPr>
        </p:nvSpPr>
        <p:spPr/>
        <p:txBody>
          <a:bodyPr/>
          <a:p>
            <a:endParaRPr lang="en-US" dirty="0"/>
          </a:p>
        </p:txBody>
      </p:sp>
      <p:sp>
        <p:nvSpPr>
          <p:cNvPr id="7" name="Slide Number Placeholder 6"/>
          <p:cNvSpPr>
            <a:spLocks noGrp="1"/>
          </p:cNvSpPr>
          <p:nvPr>
            <p:ph type="sldNum" sz="quarter" idx="12"/>
          </p:nvPr>
        </p:nvSpPr>
        <p:spPr/>
        <p:txBody>
          <a:bodyPr/>
          <a:p>
            <a:fld id="{D57F1E4F-1CFF-5643-939E-217C01CDF565}" type="slidenum">
              <a:rPr lang="en-US" dirty="0"/>
            </a:fld>
            <a:endParaRPr lang="en-US" dirty="0"/>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6C6CB15E-EAB0-4B43-8090-B6024CDDBE96}" type="datetime1">
              <a:rPr lang="en-US" smtClean="0"/>
            </a:fld>
            <a:endParaRPr lang="en-US" dirty="0"/>
          </a:p>
        </p:txBody>
      </p:sp>
      <p:sp>
        <p:nvSpPr>
          <p:cNvPr id="8" name="Footer Placeholder 7"/>
          <p:cNvSpPr>
            <a:spLocks noGrp="1"/>
          </p:cNvSpPr>
          <p:nvPr>
            <p:ph type="ftr" sz="quarter" idx="11"/>
          </p:nvPr>
        </p:nvSpPr>
        <p:spPr/>
        <p:txBody>
          <a:bodyPr/>
          <a:p>
            <a:endParaRPr lang="en-US" dirty="0"/>
          </a:p>
        </p:txBody>
      </p:sp>
      <p:sp>
        <p:nvSpPr>
          <p:cNvPr id="9" name="Slide Number Placeholder 8"/>
          <p:cNvSpPr>
            <a:spLocks noGrp="1"/>
          </p:cNvSpPr>
          <p:nvPr>
            <p:ph type="sldNum" sz="quarter" idx="12"/>
          </p:nvPr>
        </p:nvSpPr>
        <p:spPr/>
        <p:txBody>
          <a:bodyPr/>
          <a:p>
            <a:fld id="{D57F1E4F-1CFF-5643-939E-217C01CDF565}" type="slidenum">
              <a:rPr lang="en-US" dirty="0"/>
            </a:fld>
            <a:endParaRPr lang="en-US" dirty="0"/>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0F51C72B-567F-4ABB-9984-40814FBCE3E6}" type="datetime1">
              <a:rPr lang="en-US" smtClean="0"/>
            </a:fld>
            <a:endParaRPr lang="en-US" dirty="0"/>
          </a:p>
        </p:txBody>
      </p:sp>
      <p:sp>
        <p:nvSpPr>
          <p:cNvPr id="4" name="Footer Placeholder 3"/>
          <p:cNvSpPr>
            <a:spLocks noGrp="1"/>
          </p:cNvSpPr>
          <p:nvPr>
            <p:ph type="ftr" sz="quarter" idx="11"/>
          </p:nvPr>
        </p:nvSpPr>
        <p:spPr/>
        <p:txBody>
          <a:bodyPr/>
          <a:p>
            <a:endParaRPr lang="en-US" dirty="0"/>
          </a:p>
        </p:txBody>
      </p:sp>
      <p:sp>
        <p:nvSpPr>
          <p:cNvPr id="5" name="Slide Number Placeholder 4"/>
          <p:cNvSpPr>
            <a:spLocks noGrp="1"/>
          </p:cNvSpPr>
          <p:nvPr>
            <p:ph type="sldNum" sz="quarter" idx="12"/>
          </p:nvPr>
        </p:nvSpPr>
        <p:spPr/>
        <p:txBody>
          <a:bodyPr/>
          <a:p>
            <a:fld id="{D57F1E4F-1CFF-5643-939E-217C01CDF565}" type="slidenum">
              <a:rPr lang="en-US" dirty="0"/>
            </a:fld>
            <a:endParaRPr lang="en-US" dirty="0"/>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17E5F753-D1D7-4125-B785-D37666019608}" type="datetime1">
              <a:rPr lang="en-US" smtClean="0"/>
            </a:fld>
            <a:endParaRPr lang="en-US" dirty="0"/>
          </a:p>
        </p:txBody>
      </p:sp>
      <p:sp>
        <p:nvSpPr>
          <p:cNvPr id="3" name="Footer Placeholder 2"/>
          <p:cNvSpPr>
            <a:spLocks noGrp="1"/>
          </p:cNvSpPr>
          <p:nvPr>
            <p:ph type="ftr" sz="quarter" idx="11"/>
          </p:nvPr>
        </p:nvSpPr>
        <p:spPr/>
        <p:txBody>
          <a:bodyPr/>
          <a:p>
            <a:endParaRPr lang="en-US" dirty="0"/>
          </a:p>
        </p:txBody>
      </p:sp>
      <p:sp>
        <p:nvSpPr>
          <p:cNvPr id="4" name="Slide Number Placeholder 3"/>
          <p:cNvSpPr>
            <a:spLocks noGrp="1"/>
          </p:cNvSpPr>
          <p:nvPr>
            <p:ph type="sldNum" sz="quarter" idx="12"/>
          </p:nvPr>
        </p:nvSpPr>
        <p:spPr/>
        <p:txBody>
          <a:bodyPr/>
          <a:p>
            <a:fld id="{D57F1E4F-1CFF-5643-939E-217C01CDF565}" type="slidenum">
              <a:rPr lang="en-US" dirty="0"/>
            </a:fld>
            <a:endParaRPr lang="en-US" dirty="0"/>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190CEA69-BCA9-48D1-B857-F6666CAEB373}" type="datetime1">
              <a:rPr lang="en-US" smtClean="0"/>
            </a:fld>
            <a:endParaRPr lang="en-US" dirty="0"/>
          </a:p>
        </p:txBody>
      </p:sp>
      <p:sp>
        <p:nvSpPr>
          <p:cNvPr id="6" name="Footer Placeholder 5"/>
          <p:cNvSpPr>
            <a:spLocks noGrp="1"/>
          </p:cNvSpPr>
          <p:nvPr>
            <p:ph type="ftr" sz="quarter" idx="11"/>
          </p:nvPr>
        </p:nvSpPr>
        <p:spPr/>
        <p:txBody>
          <a:bodyPr/>
          <a:p>
            <a:endParaRPr lang="en-US" dirty="0"/>
          </a:p>
        </p:txBody>
      </p:sp>
      <p:sp>
        <p:nvSpPr>
          <p:cNvPr id="7" name="Slide Number Placeholder 6"/>
          <p:cNvSpPr>
            <a:spLocks noGrp="1"/>
          </p:cNvSpPr>
          <p:nvPr>
            <p:ph type="sldNum" sz="quarter" idx="12"/>
          </p:nvPr>
        </p:nvSpPr>
        <p:spPr/>
        <p:txBody>
          <a:bodyPr/>
          <a:p>
            <a:fld id="{D57F1E4F-1CFF-5643-939E-217C01CDF565}" type="slidenum">
              <a:rPr lang="en-US" dirty="0"/>
            </a:fld>
            <a:endParaRPr lang="en-US" dirty="0"/>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C2B52DAA-E68B-4643-8E44-42CE3B8D1B60}" type="datetime1">
              <a:rPr lang="en-US" smtClean="0"/>
            </a:fld>
            <a:endParaRPr lang="en-US" dirty="0"/>
          </a:p>
        </p:txBody>
      </p:sp>
      <p:sp>
        <p:nvSpPr>
          <p:cNvPr id="6" name="Footer Placeholder 5"/>
          <p:cNvSpPr>
            <a:spLocks noGrp="1"/>
          </p:cNvSpPr>
          <p:nvPr>
            <p:ph type="ftr" sz="quarter" idx="11"/>
          </p:nvPr>
        </p:nvSpPr>
        <p:spPr/>
        <p:txBody>
          <a:bodyPr/>
          <a:p>
            <a:endParaRPr lang="en-US" dirty="0"/>
          </a:p>
        </p:txBody>
      </p:sp>
      <p:sp>
        <p:nvSpPr>
          <p:cNvPr id="7" name="Slide Number Placeholder 6"/>
          <p:cNvSpPr>
            <a:spLocks noGrp="1"/>
          </p:cNvSpPr>
          <p:nvPr>
            <p:ph type="sldNum" sz="quarter" idx="12"/>
          </p:nvPr>
        </p:nvSpPr>
        <p:spPr/>
        <p:txBody>
          <a:bodyPr/>
          <a:p>
            <a:fld id="{D57F1E4F-1CFF-5643-939E-217C01CDF565}" type="slidenum">
              <a:rPr lang="en-US" dirty="0"/>
            </a:fld>
            <a:endParaRPr lang="en-US" dirty="0"/>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
          <p:cNvSpPr>
            <a:spLocks noChangeArrowheads="1"/>
          </p:cNvSpPr>
          <p:nvPr/>
        </p:nvSpPr>
        <p:spPr bwMode="auto">
          <a:xfrm>
            <a:off x="2117" y="333375"/>
            <a:ext cx="12192000" cy="1009650"/>
          </a:xfrm>
          <a:prstGeom prst="rect">
            <a:avLst/>
          </a:prstGeom>
          <a:gradFill rotWithShape="0">
            <a:gsLst>
              <a:gs pos="0">
                <a:schemeClr val="bg2">
                  <a:gamma/>
                  <a:tint val="0"/>
                  <a:invGamma/>
                </a:schemeClr>
              </a:gs>
              <a:gs pos="100000">
                <a:schemeClr val="bg2">
                  <a:alpha val="53999"/>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pic>
        <p:nvPicPr>
          <p:cNvPr id="1027" name="Picture 3" descr="关系图"/>
          <p:cNvPicPr>
            <a:picLocks noChangeAspect="1"/>
          </p:cNvPicPr>
          <p:nvPr/>
        </p:nvPicPr>
        <p:blipFill>
          <a:blip r:embed="rId13"/>
          <a:srcRect t="1094" r="8122" b="13318"/>
          <a:stretch>
            <a:fillRect/>
          </a:stretch>
        </p:blipFill>
        <p:spPr>
          <a:xfrm>
            <a:off x="7730067" y="4438650"/>
            <a:ext cx="4453467" cy="2333625"/>
          </a:xfrm>
          <a:prstGeom prst="rect">
            <a:avLst/>
          </a:prstGeom>
          <a:noFill/>
          <a:ln w="9525">
            <a:noFill/>
          </a:ln>
        </p:spPr>
      </p:pic>
      <p:sp>
        <p:nvSpPr>
          <p:cNvPr id="1028" name="Rectangle 4"/>
          <p:cNvSpPr/>
          <p:nvPr>
            <p:ph type="title"/>
          </p:nvPr>
        </p:nvSpPr>
        <p:spPr>
          <a:xfrm>
            <a:off x="609600" y="274638"/>
            <a:ext cx="10972800" cy="1143000"/>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9" name="Rectangle 5"/>
          <p:cNvSpPr/>
          <p:nvPr>
            <p:ph type="body" idx="1"/>
          </p:nvPr>
        </p:nvSpPr>
        <p:spPr>
          <a:xfrm>
            <a:off x="609600" y="1600200"/>
            <a:ext cx="10972800" cy="4525963"/>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30" name="Rectangle 6"/>
          <p:cNvSpPr>
            <a:spLocks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BA6D7460-C38B-41E6-847B-B0D62E4C31BB}" type="datetime1">
              <a:rPr lang="en-US" smtClean="0"/>
            </a:fld>
            <a:endParaRPr lang="en-US" dirty="0"/>
          </a:p>
        </p:txBody>
      </p:sp>
      <p:sp>
        <p:nvSpPr>
          <p:cNvPr id="1031" name="Rectangle 7"/>
          <p:cNvSpPr>
            <a:spLocks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dirty="0"/>
          </a:p>
        </p:txBody>
      </p:sp>
      <p:sp>
        <p:nvSpPr>
          <p:cNvPr id="1032" name="Rectangle 8"/>
          <p:cNvSpPr>
            <a:spLocks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D57F1E4F-1CFF-5643-939E-217C01CDF565}" type="slidenum">
              <a:rPr lang="en-US" dirty="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ppt_x</p:attrName>
                                        </p:attrNameLst>
                                      </p:cBhvr>
                                      <p:tavLst>
                                        <p:tav tm="0">
                                          <p:val>
                                            <p:strVal val="#ppt_x-.2"/>
                                          </p:val>
                                        </p:tav>
                                        <p:tav tm="100000">
                                          <p:val>
                                            <p:strVal val="#ppt_x"/>
                                          </p:val>
                                        </p:tav>
                                      </p:tavLst>
                                    </p:anim>
                                    <p:anim calcmode="lin" valueType="num">
                                      <p:cBhvr>
                                        <p:cTn id="8" dur="1000" fill="hold"/>
                                        <p:tgtEl>
                                          <p:spTgt spid="1026"/>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26"/>
                                        </p:tgtEl>
                                      </p:cBhvr>
                                    </p:animEffect>
                                  </p:childTnLst>
                                </p:cTn>
                              </p:par>
                              <p:par>
                                <p:cTn id="10" presetID="29" presetClass="entr" presetSubtype="0" fill="hold" grpId="0" nodeType="withEffect">
                                  <p:stCondLst>
                                    <p:cond delay="0"/>
                                  </p:stCondLst>
                                  <p:childTnLst>
                                    <p:set>
                                      <p:cBhvr>
                                        <p:cTn id="11" dur="1" fill="hold">
                                          <p:stCondLst>
                                            <p:cond delay="0"/>
                                          </p:stCondLst>
                                        </p:cTn>
                                        <p:tgtEl>
                                          <p:spTgt spid="1028"/>
                                        </p:tgtEl>
                                        <p:attrNameLst>
                                          <p:attrName>style.visibility</p:attrName>
                                        </p:attrNameLst>
                                      </p:cBhvr>
                                      <p:to>
                                        <p:strVal val="visible"/>
                                      </p:to>
                                    </p:set>
                                    <p:anim calcmode="lin" valueType="num">
                                      <p:cBhvr>
                                        <p:cTn id="12" dur="1000" fill="hold"/>
                                        <p:tgtEl>
                                          <p:spTgt spid="1028"/>
                                        </p:tgtEl>
                                        <p:attrNameLst>
                                          <p:attrName>ppt_x</p:attrName>
                                        </p:attrNameLst>
                                      </p:cBhvr>
                                      <p:tavLst>
                                        <p:tav tm="0">
                                          <p:val>
                                            <p:strVal val="#ppt_x-.2"/>
                                          </p:val>
                                        </p:tav>
                                        <p:tav tm="100000">
                                          <p:val>
                                            <p:strVal val="#ppt_x"/>
                                          </p:val>
                                        </p:tav>
                                      </p:tavLst>
                                    </p:anim>
                                    <p:anim calcmode="lin" valueType="num">
                                      <p:cBhvr>
                                        <p:cTn id="13" dur="1000" fill="hold"/>
                                        <p:tgtEl>
                                          <p:spTgt spid="1028"/>
                                        </p:tgtEl>
                                        <p:attrNameLst>
                                          <p:attrName>ppt_y</p:attrName>
                                        </p:attrNameLst>
                                      </p:cBhvr>
                                      <p:tavLst>
                                        <p:tav tm="0">
                                          <p:val>
                                            <p:strVal val="#ppt_y"/>
                                          </p:val>
                                        </p:tav>
                                        <p:tav tm="100000">
                                          <p:val>
                                            <p:strVal val="#ppt_y"/>
                                          </p:val>
                                        </p:tav>
                                      </p:tavLst>
                                    </p:anim>
                                    <p:animEffect transition="in" filter="wipe(right)" prLst="gradientSize: 0.1">
                                      <p:cBhvr>
                                        <p:cTn id="14" dur="10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bldLvl="0" animBg="1"/>
      <p:bldP spid="1028" grpId="0" bldLvl="0"/>
    </p:bldLst>
  </p:timing>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hyperlink" Target="http://www.jetbrains.com/idea" TargetMode="External"/><Relationship Id="rId4" Type="http://schemas.openxmlformats.org/officeDocument/2006/relationships/hyperlink" Target="http://netbeans.org/" TargetMode="External"/><Relationship Id="rId3" Type="http://schemas.openxmlformats.org/officeDocument/2006/relationships/hyperlink" Target="http://www.eclipse.org/" TargetMode="External"/><Relationship Id="rId2" Type="http://schemas.openxmlformats.org/officeDocument/2006/relationships/hyperlink" Target="https://notepad-plus-plus.org/" TargetMode="External"/><Relationship Id="rId1" Type="http://schemas.openxmlformats.org/officeDocument/2006/relationships/hyperlink" Target="http://www.oracle.com/technetwork/java/javase/download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4.xml"/><Relationship Id="rId4" Type="http://schemas.openxmlformats.org/officeDocument/2006/relationships/image" Target="../media/image12.wmf"/><Relationship Id="rId3" Type="http://schemas.openxmlformats.org/officeDocument/2006/relationships/oleObject" Target="../embeddings/oleObject2.bin"/><Relationship Id="rId2" Type="http://schemas.openxmlformats.org/officeDocument/2006/relationships/image" Target="../media/image11.wmf"/><Relationship Id="rId1" Type="http://schemas.openxmlformats.org/officeDocument/2006/relationships/oleObject" Target="../embeddings/oleObject1.bin"/></Relationships>
</file>

<file path=ppt/slides/_rels/slide46.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4.xml"/><Relationship Id="rId2" Type="http://schemas.openxmlformats.org/officeDocument/2006/relationships/image" Target="../media/image13.wmf"/><Relationship Id="rId1" Type="http://schemas.openxmlformats.org/officeDocument/2006/relationships/oleObject" Target="../embeddings/oleObject3.bin"/></Relationships>
</file>

<file path=ppt/slides/_rels/slide47.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14.wmf"/><Relationship Id="rId1" Type="http://schemas.openxmlformats.org/officeDocument/2006/relationships/oleObject" Target="../embeddings/oleObject4.bin"/></Relationships>
</file>

<file path=ppt/slides/_rels/slide48.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15.wmf"/><Relationship Id="rId1" Type="http://schemas.openxmlformats.org/officeDocument/2006/relationships/oleObject" Target="../embeddings/oleObject5.bin"/></Relationships>
</file>

<file path=ppt/slides/_rels/slide49.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4.xml"/><Relationship Id="rId2" Type="http://schemas.openxmlformats.org/officeDocument/2006/relationships/image" Target="../media/image16.wmf"/><Relationship Id="rId1" Type="http://schemas.openxmlformats.org/officeDocument/2006/relationships/oleObject" Target="../embeddings/oleObject6.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4.xml"/><Relationship Id="rId2" Type="http://schemas.openxmlformats.org/officeDocument/2006/relationships/image" Target="../media/image17.wmf"/><Relationship Id="rId1" Type="http://schemas.openxmlformats.org/officeDocument/2006/relationships/oleObject" Target="../embeddings/oleObject7.bin"/></Relationships>
</file>

<file path=ppt/slides/_rels/slide51.xml.rels><?xml version="1.0" encoding="UTF-8" standalone="yes"?>
<Relationships xmlns="http://schemas.openxmlformats.org/package/2006/relationships"><Relationship Id="rId6" Type="http://schemas.openxmlformats.org/officeDocument/2006/relationships/vmlDrawing" Target="../drawings/vmlDrawing7.vml"/><Relationship Id="rId5" Type="http://schemas.openxmlformats.org/officeDocument/2006/relationships/slideLayout" Target="../slideLayouts/slideLayout4.xml"/><Relationship Id="rId4" Type="http://schemas.openxmlformats.org/officeDocument/2006/relationships/image" Target="../media/image19.wmf"/><Relationship Id="rId3" Type="http://schemas.openxmlformats.org/officeDocument/2006/relationships/oleObject" Target="../embeddings/oleObject9.bin"/><Relationship Id="rId2" Type="http://schemas.openxmlformats.org/officeDocument/2006/relationships/image" Target="../media/image18.wmf"/><Relationship Id="rId1" Type="http://schemas.openxmlformats.org/officeDocument/2006/relationships/oleObject" Target="../embeddings/oleObject8.bin"/></Relationships>
</file>

<file path=ppt/slides/_rels/slide52.xml.rels><?xml version="1.0" encoding="UTF-8" standalone="yes"?>
<Relationships xmlns="http://schemas.openxmlformats.org/package/2006/relationships"><Relationship Id="rId6" Type="http://schemas.openxmlformats.org/officeDocument/2006/relationships/vmlDrawing" Target="../drawings/vmlDrawing8.vml"/><Relationship Id="rId5" Type="http://schemas.openxmlformats.org/officeDocument/2006/relationships/slideLayout" Target="../slideLayouts/slideLayout4.xml"/><Relationship Id="rId4" Type="http://schemas.openxmlformats.org/officeDocument/2006/relationships/image" Target="../media/image21.wmf"/><Relationship Id="rId3" Type="http://schemas.openxmlformats.org/officeDocument/2006/relationships/oleObject" Target="../embeddings/oleObject11.bin"/><Relationship Id="rId2" Type="http://schemas.openxmlformats.org/officeDocument/2006/relationships/image" Target="../media/image20.wmf"/><Relationship Id="rId1" Type="http://schemas.openxmlformats.org/officeDocument/2006/relationships/oleObject" Target="../embeddings/oleObject10.bin"/></Relationships>
</file>

<file path=ppt/slides/_rels/slide53.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4.xml"/><Relationship Id="rId2" Type="http://schemas.openxmlformats.org/officeDocument/2006/relationships/image" Target="../media/image22.wmf"/><Relationship Id="rId1" Type="http://schemas.openxmlformats.org/officeDocument/2006/relationships/oleObject" Target="../embeddings/oleObject12.bin"/></Relationships>
</file>

<file path=ppt/slides/_rels/slide54.xml.rels><?xml version="1.0" encoding="UTF-8" standalone="yes"?>
<Relationships xmlns="http://schemas.openxmlformats.org/package/2006/relationships"><Relationship Id="rId6" Type="http://schemas.openxmlformats.org/officeDocument/2006/relationships/vmlDrawing" Target="../drawings/vmlDrawing10.vml"/><Relationship Id="rId5" Type="http://schemas.openxmlformats.org/officeDocument/2006/relationships/slideLayout" Target="../slideLayouts/slideLayout4.xml"/><Relationship Id="rId4" Type="http://schemas.openxmlformats.org/officeDocument/2006/relationships/image" Target="../media/image24.wmf"/><Relationship Id="rId3" Type="http://schemas.openxmlformats.org/officeDocument/2006/relationships/oleObject" Target="../embeddings/oleObject14.bin"/><Relationship Id="rId2" Type="http://schemas.openxmlformats.org/officeDocument/2006/relationships/image" Target="../media/image23.wmf"/><Relationship Id="rId1" Type="http://schemas.openxmlformats.org/officeDocument/2006/relationships/oleObject" Target="../embeddings/oleObject13.bin"/></Relationships>
</file>

<file path=ppt/slides/_rels/slide55.xml.rels><?xml version="1.0" encoding="UTF-8" standalone="yes"?>
<Relationships xmlns="http://schemas.openxmlformats.org/package/2006/relationships"><Relationship Id="rId6" Type="http://schemas.openxmlformats.org/officeDocument/2006/relationships/vmlDrawing" Target="../drawings/vmlDrawing11.vml"/><Relationship Id="rId5" Type="http://schemas.openxmlformats.org/officeDocument/2006/relationships/slideLayout" Target="../slideLayouts/slideLayout4.xml"/><Relationship Id="rId4" Type="http://schemas.openxmlformats.org/officeDocument/2006/relationships/image" Target="../media/image26.wmf"/><Relationship Id="rId3" Type="http://schemas.openxmlformats.org/officeDocument/2006/relationships/oleObject" Target="../embeddings/oleObject16.bin"/><Relationship Id="rId2" Type="http://schemas.openxmlformats.org/officeDocument/2006/relationships/image" Target="../media/image25.wmf"/><Relationship Id="rId1" Type="http://schemas.openxmlformats.org/officeDocument/2006/relationships/oleObject" Target="../embeddings/oleObject15.bin"/></Relationships>
</file>

<file path=ppt/slides/_rels/slide56.xml.rels><?xml version="1.0" encoding="UTF-8" standalone="yes"?>
<Relationships xmlns="http://schemas.openxmlformats.org/package/2006/relationships"><Relationship Id="rId6" Type="http://schemas.openxmlformats.org/officeDocument/2006/relationships/vmlDrawing" Target="../drawings/vmlDrawing12.vml"/><Relationship Id="rId5" Type="http://schemas.openxmlformats.org/officeDocument/2006/relationships/slideLayout" Target="../slideLayouts/slideLayout4.xml"/><Relationship Id="rId4" Type="http://schemas.openxmlformats.org/officeDocument/2006/relationships/image" Target="../media/image26.wmf"/><Relationship Id="rId3" Type="http://schemas.openxmlformats.org/officeDocument/2006/relationships/oleObject" Target="../embeddings/oleObject18.bin"/><Relationship Id="rId2" Type="http://schemas.openxmlformats.org/officeDocument/2006/relationships/image" Target="../media/image25.wmf"/><Relationship Id="rId1" Type="http://schemas.openxmlformats.org/officeDocument/2006/relationships/oleObject" Target="../embeddings/oleObject17.bin"/></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7533" y="465138"/>
            <a:ext cx="10363200" cy="1470025"/>
          </a:xfrm>
        </p:spPr>
        <p:txBody>
          <a:bodyPr>
            <a:normAutofit/>
          </a:bodyPr>
          <a:lstStyle/>
          <a:p>
            <a:r>
              <a:rPr lang="en-US" dirty="0" err="1" smtClean="0"/>
              <a:t>Môn</a:t>
            </a:r>
            <a:r>
              <a:rPr lang="en-US" dirty="0" smtClean="0"/>
              <a:t>: </a:t>
            </a:r>
            <a:r>
              <a:rPr lang="en-US" dirty="0" err="1" smtClean="0"/>
              <a:t>Lập</a:t>
            </a:r>
            <a:r>
              <a:rPr lang="en-US" dirty="0" smtClean="0"/>
              <a:t> </a:t>
            </a:r>
            <a:r>
              <a:rPr lang="en-US" dirty="0" err="1" smtClean="0"/>
              <a:t>trình</a:t>
            </a:r>
            <a:r>
              <a:rPr lang="en-US" dirty="0" smtClean="0"/>
              <a:t> </a:t>
            </a:r>
            <a:r>
              <a:rPr lang="en-US" dirty="0" err="1" smtClean="0"/>
              <a:t>Hướng</a:t>
            </a:r>
            <a:r>
              <a:rPr lang="en-US" dirty="0" smtClean="0"/>
              <a:t> </a:t>
            </a:r>
            <a:r>
              <a:rPr lang="en-US" dirty="0" err="1" smtClean="0"/>
              <a:t>đối</a:t>
            </a:r>
            <a:r>
              <a:rPr lang="en-US" dirty="0" smtClean="0"/>
              <a:t> </a:t>
            </a:r>
            <a:r>
              <a:rPr lang="en-US" dirty="0" err="1" smtClean="0"/>
              <a:t>tượng</a:t>
            </a:r>
            <a:br>
              <a:rPr lang="en-US" dirty="0" smtClean="0"/>
            </a:br>
            <a:r>
              <a:rPr lang="en-US" dirty="0" smtClean="0"/>
              <a:t>(Object Oriented Programming)</a:t>
            </a:r>
            <a:endParaRPr lang="en-US" dirty="0"/>
          </a:p>
        </p:txBody>
      </p:sp>
      <p:sp>
        <p:nvSpPr>
          <p:cNvPr id="3" name="Subtitle 2"/>
          <p:cNvSpPr>
            <a:spLocks noGrp="1"/>
          </p:cNvSpPr>
          <p:nvPr>
            <p:ph type="subTitle" idx="1"/>
          </p:nvPr>
        </p:nvSpPr>
        <p:spPr>
          <a:xfrm>
            <a:off x="2492798" y="2049780"/>
            <a:ext cx="7393517" cy="1222375"/>
          </a:xfrm>
        </p:spPr>
        <p:txBody>
          <a:bodyPr>
            <a:normAutofit/>
          </a:bodyPr>
          <a:lstStyle/>
          <a:p>
            <a:r>
              <a:rPr lang="en-US" sz="3600" dirty="0" err="1" smtClean="0"/>
              <a:t>Chương</a:t>
            </a:r>
            <a:r>
              <a:rPr lang="en-US" sz="3600" dirty="0" smtClean="0"/>
              <a:t> </a:t>
            </a:r>
            <a:r>
              <a:rPr lang="en-US" sz="3600" b="1" dirty="0" smtClean="0"/>
              <a:t>3. </a:t>
            </a:r>
            <a:r>
              <a:rPr lang="en-US" sz="3600" b="1" dirty="0" err="1" smtClean="0"/>
              <a:t>Giới</a:t>
            </a:r>
            <a:r>
              <a:rPr lang="en-US" sz="3600" b="1" dirty="0" smtClean="0"/>
              <a:t> </a:t>
            </a:r>
            <a:r>
              <a:rPr lang="en-US" sz="3600" b="1" dirty="0" err="1" smtClean="0"/>
              <a:t>thiệu</a:t>
            </a:r>
            <a:r>
              <a:rPr lang="en-US" sz="3600" b="1" dirty="0" smtClean="0"/>
              <a:t> Java</a:t>
            </a:r>
            <a:r>
              <a:rPr lang="en-US" sz="2800" b="1" dirty="0" smtClean="0"/>
              <a:t> </a:t>
            </a:r>
            <a:endParaRPr lang="en-US" sz="2800" dirty="0"/>
          </a:p>
          <a:p>
            <a:r>
              <a:rPr lang="en-US" sz="2800" dirty="0" smtClean="0"/>
              <a:t> </a:t>
            </a:r>
            <a:endParaRPr lang="en-US" sz="2800" dirty="0"/>
          </a:p>
        </p:txBody>
      </p:sp>
      <p:pic>
        <p:nvPicPr>
          <p:cNvPr id="5" name="Picture 4"/>
          <p:cNvPicPr>
            <a:picLocks noChangeAspect="1"/>
          </p:cNvPicPr>
          <p:nvPr/>
        </p:nvPicPr>
        <p:blipFill>
          <a:blip r:embed="rId1"/>
          <a:stretch>
            <a:fillRect/>
          </a:stretch>
        </p:blipFill>
        <p:spPr>
          <a:xfrm>
            <a:off x="3649345" y="3272155"/>
            <a:ext cx="5300345" cy="297688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Máy ảo Java (JVM - Java Virtual Machine)</a:t>
            </a:r>
            <a:endParaRPr lang="en-US" dirty="0"/>
          </a:p>
        </p:txBody>
      </p:sp>
      <p:sp>
        <p:nvSpPr>
          <p:cNvPr id="3" name="Content Placeholder 2"/>
          <p:cNvSpPr>
            <a:spLocks noGrp="1"/>
          </p:cNvSpPr>
          <p:nvPr>
            <p:ph sz="half" idx="1"/>
          </p:nvPr>
        </p:nvSpPr>
        <p:spPr/>
        <p:txBody>
          <a:bodyPr/>
          <a:lstStyle/>
          <a:p>
            <a:r>
              <a:rPr lang="en-US" dirty="0"/>
              <a:t>	Máy ảo Java là một lớp ngăn cách giữa ứng dụng và hệ điều hành</a:t>
            </a:r>
            <a:endParaRPr lang="en-US" dirty="0"/>
          </a:p>
          <a:p>
            <a:r>
              <a:rPr lang="en-US" dirty="0"/>
              <a:t>Chương trình Java được biên dịch thành ngôn ngữ máy của máy ảo Java để có thể chạy được trên mọi loại máy miễn là máy đó được cài đặt m</a:t>
            </a:r>
            <a:r>
              <a:rPr lang="en-US" dirty="0">
                <a:sym typeface="+mn-ea"/>
              </a:rPr>
              <a:t>áy ảo Java</a:t>
            </a:r>
            <a:r>
              <a:rPr lang="en-US" dirty="0"/>
              <a:t>.</a:t>
            </a:r>
            <a:endParaRPr lang="en-US" dirty="0"/>
          </a:p>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fld>
            <a:endParaRPr lang="en-US" dirty="0"/>
          </a:p>
        </p:txBody>
      </p:sp>
      <p:pic>
        <p:nvPicPr>
          <p:cNvPr id="5" name="Content Placeholder 4"/>
          <p:cNvPicPr>
            <a:picLocks noChangeAspect="1"/>
          </p:cNvPicPr>
          <p:nvPr>
            <p:ph sz="half" idx="2"/>
          </p:nvPr>
        </p:nvPicPr>
        <p:blipFill>
          <a:blip r:embed="rId1"/>
          <a:stretch>
            <a:fillRect/>
          </a:stretch>
        </p:blipFill>
        <p:spPr>
          <a:xfrm>
            <a:off x="6533515" y="2334260"/>
            <a:ext cx="5048885" cy="327533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Các bước thực hiện một ứng dụng Java</a:t>
            </a:r>
            <a:endParaRPr lang="en-US" dirty="0"/>
          </a:p>
        </p:txBody>
      </p:sp>
      <p:sp>
        <p:nvSpPr>
          <p:cNvPr id="3" name="Content Placeholder 2"/>
          <p:cNvSpPr>
            <a:spLocks noGrp="1"/>
          </p:cNvSpPr>
          <p:nvPr>
            <p:ph idx="1"/>
          </p:nvPr>
        </p:nvSpPr>
        <p:spPr/>
        <p:txBody>
          <a:bodyPr/>
          <a:lstStyle/>
          <a:p>
            <a:r>
              <a:rPr lang="en-US" dirty="0"/>
              <a:t>	Trình ứng dụng Java chỉ chạy được sau 2 giai đoạn biên dịch (thành ngôn ngữ máy ảo, gọi là bytecode) và thông dịch (thành n</a:t>
            </a:r>
            <a:r>
              <a:rPr lang="en-US" dirty="0">
                <a:sym typeface="+mn-ea"/>
              </a:rPr>
              <a:t>gôn ngữ máy đặc thù).</a:t>
            </a:r>
            <a:r>
              <a:rPr lang="en-US" dirty="0"/>
              <a:t> </a:t>
            </a:r>
            <a:endParaRPr lang="en-US" dirty="0"/>
          </a:p>
          <a:p>
            <a:pPr marL="0" indent="0">
              <a:buNone/>
            </a:pPr>
            <a:endParaRPr lang="en-US" dirty="0"/>
          </a:p>
          <a:p>
            <a:r>
              <a:rPr lang="en-US" dirty="0"/>
              <a:t>	Bytecode được chạy trên mọi loại máy dùng CPU, hay hệ điều hành khác nhau miễn là có cài máy ảo Java. Vì vậy nên chương trình Java chỉ cần viết một lần chạy trên mọi máy ("Write Once, Run Anywhere")</a:t>
            </a:r>
            <a:endParaRPr lang="en-US" dirty="0"/>
          </a:p>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Các bước thực hiện một ứng dụng Java</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fld>
            <a:endParaRPr lang="en-US" dirty="0"/>
          </a:p>
        </p:txBody>
      </p:sp>
      <p:pic>
        <p:nvPicPr>
          <p:cNvPr id="5" name="Content Placeholder 4"/>
          <p:cNvPicPr>
            <a:picLocks noChangeAspect="1"/>
          </p:cNvPicPr>
          <p:nvPr>
            <p:ph idx="1"/>
          </p:nvPr>
        </p:nvPicPr>
        <p:blipFill>
          <a:blip r:embed="rId1"/>
          <a:stretch>
            <a:fillRect/>
          </a:stretch>
        </p:blipFill>
        <p:spPr>
          <a:xfrm>
            <a:off x="2527935" y="1618615"/>
            <a:ext cx="7425690" cy="462661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sym typeface="+mn-ea"/>
              </a:rPr>
              <a:t>Các bước thực hiện một ứng dụng Java</a:t>
            </a:r>
            <a:endParaRPr lang="en-US" dirty="0"/>
          </a:p>
        </p:txBody>
      </p:sp>
      <p:sp>
        <p:nvSpPr>
          <p:cNvPr id="3" name="Content Placeholder 2"/>
          <p:cNvSpPr>
            <a:spLocks noGrp="1"/>
          </p:cNvSpPr>
          <p:nvPr>
            <p:ph idx="1"/>
          </p:nvPr>
        </p:nvSpPr>
        <p:spPr/>
        <p:txBody>
          <a:bodyPr/>
          <a:lstStyle/>
          <a:p>
            <a:pPr>
              <a:spcBef>
                <a:spcPct val="50000"/>
              </a:spcBef>
              <a:defRPr/>
            </a:pPr>
            <a:r>
              <a:rPr lang="en-US" dirty="0" err="1"/>
              <a:t>Chương</a:t>
            </a:r>
            <a:r>
              <a:rPr lang="en-US" dirty="0"/>
              <a:t> </a:t>
            </a:r>
            <a:r>
              <a:rPr lang="en-US" dirty="0" err="1"/>
              <a:t>trình</a:t>
            </a:r>
            <a:r>
              <a:rPr lang="en-US" dirty="0"/>
              <a:t> Java </a:t>
            </a:r>
            <a:r>
              <a:rPr lang="en-US" dirty="0" err="1"/>
              <a:t>không</a:t>
            </a:r>
            <a:r>
              <a:rPr lang="en-US" dirty="0"/>
              <a:t> </a:t>
            </a:r>
            <a:r>
              <a:rPr lang="en-US" dirty="0" err="1"/>
              <a:t>biên</a:t>
            </a:r>
            <a:r>
              <a:rPr lang="en-US" dirty="0"/>
              <a:t> </a:t>
            </a:r>
            <a:r>
              <a:rPr lang="en-US" dirty="0" err="1"/>
              <a:t>dịch</a:t>
            </a:r>
            <a:r>
              <a:rPr lang="en-US" dirty="0"/>
              <a:t> </a:t>
            </a:r>
            <a:r>
              <a:rPr lang="en-US" dirty="0" err="1"/>
              <a:t>mã</a:t>
            </a:r>
            <a:r>
              <a:rPr lang="en-US" dirty="0"/>
              <a:t> </a:t>
            </a:r>
            <a:r>
              <a:rPr lang="en-US" dirty="0" err="1"/>
              <a:t>nguồn</a:t>
            </a:r>
            <a:r>
              <a:rPr lang="en-US" dirty="0"/>
              <a:t> </a:t>
            </a:r>
            <a:r>
              <a:rPr lang="en-US" dirty="0" err="1"/>
              <a:t>thành</a:t>
            </a:r>
            <a:r>
              <a:rPr lang="en-US" dirty="0"/>
              <a:t> </a:t>
            </a:r>
            <a:r>
              <a:rPr lang="en-US" dirty="0" err="1"/>
              <a:t>ngôn</a:t>
            </a:r>
            <a:r>
              <a:rPr lang="en-US" dirty="0"/>
              <a:t> </a:t>
            </a:r>
            <a:r>
              <a:rPr lang="en-US" dirty="0" err="1"/>
              <a:t>ngữ</a:t>
            </a:r>
            <a:r>
              <a:rPr lang="en-US" dirty="0"/>
              <a:t> </a:t>
            </a:r>
            <a:r>
              <a:rPr lang="en-US" dirty="0" err="1"/>
              <a:t>máy</a:t>
            </a:r>
            <a:r>
              <a:rPr lang="en-US" dirty="0"/>
              <a:t> </a:t>
            </a:r>
            <a:r>
              <a:rPr lang="en-US" dirty="0" err="1"/>
              <a:t>đích</a:t>
            </a:r>
            <a:r>
              <a:rPr lang="en-US" dirty="0"/>
              <a:t> </a:t>
            </a:r>
            <a:r>
              <a:rPr lang="en-US" dirty="0" err="1"/>
              <a:t>mà</a:t>
            </a:r>
            <a:r>
              <a:rPr lang="en-US" dirty="0"/>
              <a:t> </a:t>
            </a:r>
            <a:r>
              <a:rPr lang="en-US" dirty="0" err="1"/>
              <a:t>biên</a:t>
            </a:r>
            <a:r>
              <a:rPr lang="en-US" dirty="0"/>
              <a:t> </a:t>
            </a:r>
            <a:r>
              <a:rPr lang="en-US" dirty="0" err="1"/>
              <a:t>dịch</a:t>
            </a:r>
            <a:r>
              <a:rPr lang="en-US" dirty="0"/>
              <a:t> </a:t>
            </a:r>
            <a:r>
              <a:rPr lang="en-US" dirty="0" err="1"/>
              <a:t>thành</a:t>
            </a:r>
            <a:r>
              <a:rPr lang="en-US" dirty="0"/>
              <a:t> file </a:t>
            </a:r>
            <a:r>
              <a:rPr lang="en-US" dirty="0" err="1"/>
              <a:t>dạng</a:t>
            </a:r>
            <a:r>
              <a:rPr lang="en-US" dirty="0"/>
              <a:t> “</a:t>
            </a:r>
            <a:r>
              <a:rPr lang="en-US" dirty="0" err="1"/>
              <a:t>bytecode</a:t>
            </a:r>
            <a:r>
              <a:rPr lang="en-US" dirty="0"/>
              <a:t>” – file *.class</a:t>
            </a:r>
            <a:endParaRPr lang="en-US" dirty="0"/>
          </a:p>
          <a:p>
            <a:pPr>
              <a:defRPr/>
            </a:pPr>
            <a:r>
              <a:rPr lang="en-US" dirty="0" err="1" smtClean="0"/>
              <a:t>Mỗi</a:t>
            </a:r>
            <a:r>
              <a:rPr lang="en-US" dirty="0" smtClean="0"/>
              <a:t> </a:t>
            </a:r>
            <a:r>
              <a:rPr lang="en-US" dirty="0"/>
              <a:t>HĐH </a:t>
            </a:r>
            <a:r>
              <a:rPr lang="en-US" dirty="0" err="1"/>
              <a:t>sẽ</a:t>
            </a:r>
            <a:r>
              <a:rPr lang="en-US" dirty="0"/>
              <a:t> </a:t>
            </a:r>
            <a:r>
              <a:rPr lang="en-US" dirty="0" err="1"/>
              <a:t>có</a:t>
            </a:r>
            <a:r>
              <a:rPr lang="en-US" dirty="0"/>
              <a:t> </a:t>
            </a:r>
            <a:r>
              <a:rPr lang="en-US" dirty="0" err="1"/>
              <a:t>thể</a:t>
            </a:r>
            <a:r>
              <a:rPr lang="en-US" dirty="0"/>
              <a:t> </a:t>
            </a:r>
            <a:r>
              <a:rPr lang="en-US" dirty="0" err="1"/>
              <a:t>hiện</a:t>
            </a:r>
            <a:r>
              <a:rPr lang="en-US" dirty="0"/>
              <a:t> </a:t>
            </a:r>
            <a:r>
              <a:rPr lang="en-US" dirty="0" err="1"/>
              <a:t>riêng</a:t>
            </a:r>
            <a:r>
              <a:rPr lang="en-US" dirty="0"/>
              <a:t> </a:t>
            </a:r>
            <a:r>
              <a:rPr lang="en-US" dirty="0" err="1"/>
              <a:t>của</a:t>
            </a:r>
            <a:r>
              <a:rPr lang="en-US" dirty="0"/>
              <a:t> </a:t>
            </a:r>
            <a:r>
              <a:rPr lang="en-US" dirty="0" err="1"/>
              <a:t>máy</a:t>
            </a:r>
            <a:r>
              <a:rPr lang="en-US" dirty="0"/>
              <a:t> </a:t>
            </a:r>
            <a:r>
              <a:rPr lang="en-US" dirty="0" err="1"/>
              <a:t>ảo</a:t>
            </a:r>
            <a:r>
              <a:rPr lang="en-US" dirty="0"/>
              <a:t> Java – </a:t>
            </a:r>
            <a:r>
              <a:rPr lang="en-US" dirty="0" smtClean="0"/>
              <a:t>JVM</a:t>
            </a:r>
            <a:endParaRPr lang="en-US" dirty="0"/>
          </a:p>
          <a:p>
            <a:pPr>
              <a:defRPr/>
            </a:pPr>
            <a:r>
              <a:rPr lang="en-US" dirty="0" err="1"/>
              <a:t>Mã</a:t>
            </a:r>
            <a:r>
              <a:rPr lang="en-US" dirty="0"/>
              <a:t> </a:t>
            </a:r>
            <a:r>
              <a:rPr lang="en-US" dirty="0" err="1"/>
              <a:t>bytecode</a:t>
            </a:r>
            <a:r>
              <a:rPr lang="en-US" dirty="0"/>
              <a:t> </a:t>
            </a:r>
            <a:r>
              <a:rPr lang="en-US" dirty="0" err="1"/>
              <a:t>làm</a:t>
            </a:r>
            <a:r>
              <a:rPr lang="en-US" dirty="0"/>
              <a:t> </a:t>
            </a:r>
            <a:r>
              <a:rPr lang="en-US" dirty="0" err="1"/>
              <a:t>việc</a:t>
            </a:r>
            <a:r>
              <a:rPr lang="en-US" dirty="0"/>
              <a:t> </a:t>
            </a:r>
            <a:r>
              <a:rPr lang="en-US" dirty="0" err="1"/>
              <a:t>với</a:t>
            </a:r>
            <a:r>
              <a:rPr lang="en-US" dirty="0"/>
              <a:t> JVM </a:t>
            </a:r>
            <a:r>
              <a:rPr lang="en-US" dirty="0" err="1"/>
              <a:t>và</a:t>
            </a:r>
            <a:r>
              <a:rPr lang="en-US" dirty="0"/>
              <a:t> JVM </a:t>
            </a:r>
            <a:r>
              <a:rPr lang="en-US" dirty="0" err="1"/>
              <a:t>làm</a:t>
            </a:r>
            <a:r>
              <a:rPr lang="en-US" dirty="0"/>
              <a:t> </a:t>
            </a:r>
            <a:r>
              <a:rPr lang="en-US" dirty="0" err="1"/>
              <a:t>việc</a:t>
            </a:r>
            <a:r>
              <a:rPr lang="en-US" dirty="0"/>
              <a:t> </a:t>
            </a:r>
            <a:r>
              <a:rPr lang="en-US" dirty="0" err="1"/>
              <a:t>với</a:t>
            </a:r>
            <a:r>
              <a:rPr lang="en-US" dirty="0"/>
              <a:t> HĐH</a:t>
            </a:r>
            <a:endParaRPr lang="en-US" dirty="0"/>
          </a:p>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5954" name="Title 125953"/>
          <p:cNvSpPr>
            <a:spLocks noGrp="1"/>
          </p:cNvSpPr>
          <p:nvPr>
            <p:ph type="title"/>
          </p:nvPr>
        </p:nvSpPr>
        <p:spPr/>
        <p:txBody>
          <a:bodyPr anchor="b" anchorCtr="0"/>
          <a:p>
            <a:r>
              <a:rPr lang="en-US" sz="3200" b="0" err="1">
                <a:latin typeface="Arial" panose="020B0604020202020204" pitchFamily="34" charset="0"/>
                <a:cs typeface="Arial" panose="020B0604020202020204" pitchFamily="34" charset="0"/>
              </a:rPr>
              <a:t>Sự khác biệt giữa cách thực hiện biên dịch truyền thống với 2 giai đoạn biên dịch và thông dịch của Java.</a:t>
            </a:r>
            <a:endParaRPr sz="3200" b="0">
              <a:latin typeface="Arial" panose="020B0604020202020204" pitchFamily="34" charset="0"/>
              <a:cs typeface="Arial" panose="020B0604020202020204" pitchFamily="34" charset="0"/>
            </a:endParaRPr>
          </a:p>
        </p:txBody>
      </p:sp>
      <p:grpSp>
        <p:nvGrpSpPr>
          <p:cNvPr id="125956" name="Group 125955"/>
          <p:cNvGrpSpPr/>
          <p:nvPr/>
        </p:nvGrpSpPr>
        <p:grpSpPr>
          <a:xfrm>
            <a:off x="2425700" y="2276476"/>
            <a:ext cx="7632700" cy="3819524"/>
            <a:chOff x="476" y="1206"/>
            <a:chExt cx="4808" cy="2406"/>
          </a:xfrm>
        </p:grpSpPr>
        <p:grpSp>
          <p:nvGrpSpPr>
            <p:cNvPr id="125957" name="Group 125956"/>
            <p:cNvGrpSpPr/>
            <p:nvPr/>
          </p:nvGrpSpPr>
          <p:grpSpPr>
            <a:xfrm>
              <a:off x="476" y="1298"/>
              <a:ext cx="4808" cy="2314"/>
              <a:chOff x="2421" y="11891"/>
              <a:chExt cx="7740" cy="2834"/>
            </a:xfrm>
          </p:grpSpPr>
          <p:sp>
            <p:nvSpPr>
              <p:cNvPr id="125958" name="Oval 125957"/>
              <p:cNvSpPr/>
              <p:nvPr/>
            </p:nvSpPr>
            <p:spPr>
              <a:xfrm>
                <a:off x="5301" y="12024"/>
                <a:ext cx="720" cy="447"/>
              </a:xfrm>
              <a:prstGeom prst="ellipse">
                <a:avLst/>
              </a:prstGeom>
              <a:solidFill>
                <a:srgbClr val="FFFFFF"/>
              </a:solidFill>
              <a:ln w="9525" cap="flat" cmpd="sng">
                <a:solidFill>
                  <a:srgbClr val="FF3300"/>
                </a:solidFill>
                <a:prstDash val="solid"/>
                <a:headEnd type="none" w="med" len="med"/>
                <a:tailEnd type="none" w="med" len="med"/>
              </a:ln>
            </p:spPr>
            <p:txBody>
              <a:bodyPr/>
              <a:p>
                <a:pPr eaLnBrk="1" hangingPunct="1"/>
              </a:p>
            </p:txBody>
          </p:sp>
          <p:sp>
            <p:nvSpPr>
              <p:cNvPr id="125959" name="Oval 125958"/>
              <p:cNvSpPr/>
              <p:nvPr/>
            </p:nvSpPr>
            <p:spPr>
              <a:xfrm>
                <a:off x="5301" y="12925"/>
                <a:ext cx="720" cy="534"/>
              </a:xfrm>
              <a:prstGeom prst="ellipse">
                <a:avLst/>
              </a:prstGeom>
              <a:solidFill>
                <a:srgbClr val="FFFFFF"/>
              </a:solidFill>
              <a:ln w="9525" cap="flat" cmpd="sng">
                <a:solidFill>
                  <a:srgbClr val="FF3300"/>
                </a:solidFill>
                <a:prstDash val="solid"/>
                <a:headEnd type="none" w="med" len="med"/>
                <a:tailEnd type="none" w="med" len="med"/>
              </a:ln>
            </p:spPr>
            <p:txBody>
              <a:bodyPr/>
              <a:p>
                <a:pPr eaLnBrk="1" hangingPunct="1"/>
              </a:p>
            </p:txBody>
          </p:sp>
          <p:sp>
            <p:nvSpPr>
              <p:cNvPr id="125960" name="Oval 125959"/>
              <p:cNvSpPr/>
              <p:nvPr/>
            </p:nvSpPr>
            <p:spPr>
              <a:xfrm>
                <a:off x="5301" y="14005"/>
                <a:ext cx="720" cy="493"/>
              </a:xfrm>
              <a:prstGeom prst="ellipse">
                <a:avLst/>
              </a:prstGeom>
              <a:solidFill>
                <a:srgbClr val="FFFFFF"/>
              </a:solidFill>
              <a:ln w="9525" cap="flat" cmpd="sng">
                <a:solidFill>
                  <a:srgbClr val="FF3300"/>
                </a:solidFill>
                <a:prstDash val="solid"/>
                <a:headEnd type="none" w="med" len="med"/>
                <a:tailEnd type="none" w="med" len="med"/>
              </a:ln>
            </p:spPr>
            <p:txBody>
              <a:bodyPr/>
              <a:p>
                <a:pPr eaLnBrk="1" hangingPunct="1"/>
              </a:p>
            </p:txBody>
          </p:sp>
          <p:sp>
            <p:nvSpPr>
              <p:cNvPr id="125961" name="Text Box 125960"/>
              <p:cNvSpPr txBox="1"/>
              <p:nvPr/>
            </p:nvSpPr>
            <p:spPr>
              <a:xfrm>
                <a:off x="2421" y="12385"/>
                <a:ext cx="1260" cy="1800"/>
              </a:xfrm>
              <a:prstGeom prst="rect">
                <a:avLst/>
              </a:prstGeom>
              <a:solidFill>
                <a:srgbClr val="FFFFFF"/>
              </a:solidFill>
              <a:ln w="9525" cap="flat" cmpd="sng">
                <a:solidFill>
                  <a:srgbClr val="FF6600"/>
                </a:solidFill>
                <a:prstDash val="solid"/>
                <a:miter/>
                <a:headEnd type="none" w="med" len="med"/>
                <a:tailEnd type="none" w="med" len="med"/>
              </a:ln>
            </p:spPr>
            <p:txBody>
              <a:bodyPr/>
              <a:p>
                <a:pPr eaLnBrk="1" hangingPunct="1"/>
              </a:p>
            </p:txBody>
          </p:sp>
          <p:sp>
            <p:nvSpPr>
              <p:cNvPr id="125962" name="Text Box 125961"/>
              <p:cNvSpPr txBox="1"/>
              <p:nvPr/>
            </p:nvSpPr>
            <p:spPr>
              <a:xfrm>
                <a:off x="8181" y="11891"/>
                <a:ext cx="1980" cy="720"/>
              </a:xfrm>
              <a:prstGeom prst="rect">
                <a:avLst/>
              </a:prstGeom>
              <a:solidFill>
                <a:srgbClr val="FFFFFF"/>
              </a:solidFill>
              <a:ln w="9525" cap="flat" cmpd="sng">
                <a:solidFill>
                  <a:srgbClr val="FF3300"/>
                </a:solidFill>
                <a:prstDash val="solid"/>
                <a:miter/>
                <a:headEnd type="none" w="med" len="med"/>
                <a:tailEnd type="none" w="med" len="med"/>
              </a:ln>
            </p:spPr>
            <p:txBody>
              <a:bodyPr/>
              <a:p>
                <a:pPr algn="ctr" eaLnBrk="1" hangingPunct="1"/>
                <a:r>
                  <a:rPr lang="en-US" sz="2000">
                    <a:latin typeface="Arial" panose="020B0604020202020204" pitchFamily="34" charset="0"/>
                    <a:cs typeface="Arial" panose="020B0604020202020204" pitchFamily="34" charset="0"/>
                  </a:rPr>
                  <a:t>tập tin nhị phân</a:t>
                </a:r>
                <a:r>
                  <a:rPr sz="2000">
                    <a:latin typeface="Arial" panose="020B0604020202020204" pitchFamily="34" charset="0"/>
                    <a:cs typeface="Arial" panose="020B0604020202020204" pitchFamily="34" charset="0"/>
                  </a:rPr>
                  <a:t>   (</a:t>
                </a:r>
                <a:r>
                  <a:rPr lang="en-US" sz="2000">
                    <a:latin typeface="Arial" panose="020B0604020202020204" pitchFamily="34" charset="0"/>
                    <a:cs typeface="Arial" panose="020B0604020202020204" pitchFamily="34" charset="0"/>
                  </a:rPr>
                  <a:t>Intel</a:t>
                </a:r>
                <a:r>
                  <a:rPr sz="2000">
                    <a:latin typeface="Arial" panose="020B0604020202020204" pitchFamily="34" charset="0"/>
                    <a:cs typeface="Arial" panose="020B0604020202020204" pitchFamily="34" charset="0"/>
                  </a:rPr>
                  <a:t>)</a:t>
                </a:r>
                <a:endParaRPr sz="2000">
                  <a:latin typeface="Arial" panose="020B0604020202020204" pitchFamily="34" charset="0"/>
                  <a:cs typeface="Arial" panose="020B0604020202020204" pitchFamily="34" charset="0"/>
                </a:endParaRPr>
              </a:p>
              <a:p>
                <a:pPr algn="ctr" eaLnBrk="1" hangingPunct="1"/>
                <a:endParaRPr sz="2000">
                  <a:latin typeface="Arial" panose="020B0604020202020204" pitchFamily="34" charset="0"/>
                  <a:cs typeface="Arial" panose="020B0604020202020204" pitchFamily="34" charset="0"/>
                </a:endParaRPr>
              </a:p>
              <a:p>
                <a:pPr algn="ctr" eaLnBrk="1" hangingPunct="1"/>
                <a:endParaRPr>
                  <a:latin typeface="Arial" panose="020B0604020202020204" pitchFamily="34" charset="0"/>
                  <a:cs typeface="Arial" panose="020B0604020202020204" pitchFamily="34" charset="0"/>
                </a:endParaRPr>
              </a:p>
            </p:txBody>
          </p:sp>
          <p:sp>
            <p:nvSpPr>
              <p:cNvPr id="125963" name="Text Box 125962"/>
              <p:cNvSpPr txBox="1"/>
              <p:nvPr/>
            </p:nvSpPr>
            <p:spPr>
              <a:xfrm>
                <a:off x="8181" y="12925"/>
                <a:ext cx="1980" cy="720"/>
              </a:xfrm>
              <a:prstGeom prst="rect">
                <a:avLst/>
              </a:prstGeom>
              <a:solidFill>
                <a:srgbClr val="FFFFFF"/>
              </a:solidFill>
              <a:ln w="9525" cap="flat" cmpd="sng">
                <a:solidFill>
                  <a:srgbClr val="FF3300"/>
                </a:solidFill>
                <a:prstDash val="solid"/>
                <a:miter/>
                <a:headEnd type="none" w="med" len="med"/>
                <a:tailEnd type="none" w="med" len="med"/>
              </a:ln>
            </p:spPr>
            <p:txBody>
              <a:bodyPr/>
              <a:p>
                <a:pPr algn="ctr" eaLnBrk="1" hangingPunct="1"/>
                <a:r>
                  <a:rPr lang="en-US" sz="2000">
                    <a:latin typeface="Arial" panose="020B0604020202020204" pitchFamily="34" charset="0"/>
                    <a:cs typeface="Arial" panose="020B0604020202020204" pitchFamily="34" charset="0"/>
                    <a:sym typeface="+mn-ea"/>
                  </a:rPr>
                  <a:t>tập tin nhị phân</a:t>
                </a:r>
                <a:r>
                  <a:rPr sz="2000">
                    <a:latin typeface="Arial" panose="020B0604020202020204" pitchFamily="34" charset="0"/>
                    <a:cs typeface="Arial" panose="020B0604020202020204" pitchFamily="34" charset="0"/>
                  </a:rPr>
                  <a:t> (PowerPC)</a:t>
                </a:r>
                <a:endParaRPr sz="2000">
                  <a:latin typeface="Arial" panose="020B0604020202020204" pitchFamily="34" charset="0"/>
                  <a:cs typeface="Arial" panose="020B0604020202020204" pitchFamily="34" charset="0"/>
                </a:endParaRPr>
              </a:p>
              <a:p>
                <a:pPr algn="ctr" eaLnBrk="1" hangingPunct="1"/>
                <a:endParaRPr sz="2000">
                  <a:latin typeface="Arial" panose="020B0604020202020204" pitchFamily="34" charset="0"/>
                  <a:cs typeface="Arial" panose="020B0604020202020204" pitchFamily="34" charset="0"/>
                </a:endParaRPr>
              </a:p>
              <a:p>
                <a:pPr algn="ctr" eaLnBrk="1" hangingPunct="1"/>
                <a:endParaRPr>
                  <a:latin typeface="Arial" panose="020B0604020202020204" pitchFamily="34" charset="0"/>
                  <a:cs typeface="Arial" panose="020B0604020202020204" pitchFamily="34" charset="0"/>
                </a:endParaRPr>
              </a:p>
            </p:txBody>
          </p:sp>
          <p:sp>
            <p:nvSpPr>
              <p:cNvPr id="125964" name="Text Box 125963"/>
              <p:cNvSpPr txBox="1"/>
              <p:nvPr/>
            </p:nvSpPr>
            <p:spPr>
              <a:xfrm>
                <a:off x="8181" y="14005"/>
                <a:ext cx="1980" cy="720"/>
              </a:xfrm>
              <a:prstGeom prst="rect">
                <a:avLst/>
              </a:prstGeom>
              <a:solidFill>
                <a:srgbClr val="FFFFFF"/>
              </a:solidFill>
              <a:ln w="9525" cap="flat" cmpd="sng">
                <a:solidFill>
                  <a:srgbClr val="FF3300"/>
                </a:solidFill>
                <a:prstDash val="solid"/>
                <a:miter/>
                <a:headEnd type="none" w="med" len="med"/>
                <a:tailEnd type="none" w="med" len="med"/>
              </a:ln>
            </p:spPr>
            <p:txBody>
              <a:bodyPr/>
              <a:p>
                <a:pPr algn="ctr" eaLnBrk="1" hangingPunct="1"/>
                <a:r>
                  <a:rPr lang="en-US" sz="2000">
                    <a:latin typeface="Arial" panose="020B0604020202020204" pitchFamily="34" charset="0"/>
                    <a:cs typeface="Arial" panose="020B0604020202020204" pitchFamily="34" charset="0"/>
                    <a:sym typeface="+mn-ea"/>
                  </a:rPr>
                  <a:t>tập tin nhị phân</a:t>
                </a:r>
                <a:r>
                  <a:rPr sz="2000">
                    <a:latin typeface="Arial" panose="020B0604020202020204" pitchFamily="34" charset="0"/>
                    <a:cs typeface="Arial" panose="020B0604020202020204" pitchFamily="34" charset="0"/>
                  </a:rPr>
                  <a:t> (SPARC)</a:t>
                </a:r>
                <a:endParaRPr sz="2000">
                  <a:latin typeface="Arial" panose="020B0604020202020204" pitchFamily="34" charset="0"/>
                  <a:cs typeface="Arial" panose="020B0604020202020204" pitchFamily="34" charset="0"/>
                </a:endParaRPr>
              </a:p>
              <a:p>
                <a:pPr algn="ctr" eaLnBrk="1" hangingPunct="1"/>
                <a:endParaRPr sz="2000">
                  <a:latin typeface="Arial" panose="020B0604020202020204" pitchFamily="34" charset="0"/>
                  <a:cs typeface="Arial" panose="020B0604020202020204" pitchFamily="34" charset="0"/>
                </a:endParaRPr>
              </a:p>
              <a:p>
                <a:pPr algn="ctr" eaLnBrk="1" hangingPunct="1"/>
                <a:endParaRPr>
                  <a:latin typeface="Arial" panose="020B0604020202020204" pitchFamily="34" charset="0"/>
                  <a:cs typeface="Arial" panose="020B0604020202020204" pitchFamily="34" charset="0"/>
                </a:endParaRPr>
              </a:p>
            </p:txBody>
          </p:sp>
          <p:sp>
            <p:nvSpPr>
              <p:cNvPr id="125965" name="Straight Connector 125964"/>
              <p:cNvSpPr/>
              <p:nvPr/>
            </p:nvSpPr>
            <p:spPr>
              <a:xfrm>
                <a:off x="3681" y="13151"/>
                <a:ext cx="1620" cy="0"/>
              </a:xfrm>
              <a:prstGeom prst="line">
                <a:avLst/>
              </a:prstGeom>
              <a:ln w="9525" cap="flat" cmpd="sng">
                <a:solidFill>
                  <a:srgbClr val="000000"/>
                </a:solidFill>
                <a:prstDash val="solid"/>
                <a:headEnd type="none" w="med" len="med"/>
                <a:tailEnd type="triangle" w="med" len="med"/>
              </a:ln>
            </p:spPr>
          </p:sp>
          <p:sp>
            <p:nvSpPr>
              <p:cNvPr id="125966" name="Straight Connector 125965"/>
              <p:cNvSpPr/>
              <p:nvPr/>
            </p:nvSpPr>
            <p:spPr>
              <a:xfrm>
                <a:off x="3681" y="13151"/>
                <a:ext cx="1620" cy="1080"/>
              </a:xfrm>
              <a:prstGeom prst="line">
                <a:avLst/>
              </a:prstGeom>
              <a:ln w="9525" cap="flat" cmpd="sng">
                <a:solidFill>
                  <a:srgbClr val="000000"/>
                </a:solidFill>
                <a:prstDash val="solid"/>
                <a:headEnd type="none" w="med" len="med"/>
                <a:tailEnd type="triangle" w="med" len="med"/>
              </a:ln>
            </p:spPr>
          </p:sp>
          <p:sp>
            <p:nvSpPr>
              <p:cNvPr id="125967" name="Straight Connector 125966"/>
              <p:cNvSpPr/>
              <p:nvPr/>
            </p:nvSpPr>
            <p:spPr>
              <a:xfrm flipV="1">
                <a:off x="3681" y="12251"/>
                <a:ext cx="1620" cy="900"/>
              </a:xfrm>
              <a:prstGeom prst="line">
                <a:avLst/>
              </a:prstGeom>
              <a:ln w="9525" cap="flat" cmpd="sng">
                <a:solidFill>
                  <a:srgbClr val="000000"/>
                </a:solidFill>
                <a:prstDash val="solid"/>
                <a:headEnd type="none" w="med" len="med"/>
                <a:tailEnd type="triangle" w="med" len="med"/>
              </a:ln>
            </p:spPr>
          </p:sp>
          <p:sp>
            <p:nvSpPr>
              <p:cNvPr id="125968" name="Straight Connector 125967"/>
              <p:cNvSpPr/>
              <p:nvPr/>
            </p:nvSpPr>
            <p:spPr>
              <a:xfrm>
                <a:off x="6021" y="12251"/>
                <a:ext cx="2160" cy="0"/>
              </a:xfrm>
              <a:prstGeom prst="line">
                <a:avLst/>
              </a:prstGeom>
              <a:ln w="9525" cap="flat" cmpd="sng">
                <a:solidFill>
                  <a:srgbClr val="000000"/>
                </a:solidFill>
                <a:prstDash val="solid"/>
                <a:headEnd type="none" w="med" len="med"/>
                <a:tailEnd type="triangle" w="med" len="med"/>
              </a:ln>
            </p:spPr>
          </p:sp>
          <p:sp>
            <p:nvSpPr>
              <p:cNvPr id="125969" name="Straight Connector 125968"/>
              <p:cNvSpPr/>
              <p:nvPr/>
            </p:nvSpPr>
            <p:spPr>
              <a:xfrm>
                <a:off x="6021" y="14232"/>
                <a:ext cx="2160" cy="0"/>
              </a:xfrm>
              <a:prstGeom prst="line">
                <a:avLst/>
              </a:prstGeom>
              <a:ln w="9525" cap="flat" cmpd="sng">
                <a:solidFill>
                  <a:srgbClr val="000000"/>
                </a:solidFill>
                <a:prstDash val="solid"/>
                <a:headEnd type="none" w="med" len="med"/>
                <a:tailEnd type="triangle" w="med" len="med"/>
              </a:ln>
            </p:spPr>
          </p:sp>
          <p:sp>
            <p:nvSpPr>
              <p:cNvPr id="125970" name="Straight Connector 125969"/>
              <p:cNvSpPr/>
              <p:nvPr/>
            </p:nvSpPr>
            <p:spPr>
              <a:xfrm>
                <a:off x="6021" y="13151"/>
                <a:ext cx="2160" cy="0"/>
              </a:xfrm>
              <a:prstGeom prst="line">
                <a:avLst/>
              </a:prstGeom>
              <a:ln w="9525" cap="flat" cmpd="sng">
                <a:solidFill>
                  <a:srgbClr val="000000"/>
                </a:solidFill>
                <a:prstDash val="solid"/>
                <a:headEnd type="none" w="med" len="med"/>
                <a:tailEnd type="triangle" w="med" len="med"/>
              </a:ln>
            </p:spPr>
          </p:sp>
        </p:grpSp>
        <p:sp>
          <p:nvSpPr>
            <p:cNvPr id="125971" name="Rectangles 125970"/>
            <p:cNvSpPr/>
            <p:nvPr/>
          </p:nvSpPr>
          <p:spPr>
            <a:xfrm>
              <a:off x="1882" y="1206"/>
              <a:ext cx="1646" cy="232"/>
            </a:xfrm>
            <a:prstGeom prst="rect">
              <a:avLst/>
            </a:prstGeom>
            <a:noFill/>
            <a:ln w="9525">
              <a:noFill/>
            </a:ln>
          </p:spPr>
          <p:txBody>
            <a:bodyPr wrap="none" anchor="ctr" anchorCtr="0">
              <a:spAutoFit/>
            </a:bodyPr>
            <a:p>
              <a:pPr eaLnBrk="1" hangingPunct="1"/>
              <a:r>
                <a:rPr lang="en-US" err="1">
                  <a:latin typeface="Arial" panose="020B0604020202020204" pitchFamily="34" charset="0"/>
                  <a:cs typeface="Arial" panose="020B0604020202020204" pitchFamily="34" charset="0"/>
                </a:rPr>
                <a:t>Trình biên dịch cho Intel</a:t>
              </a:r>
              <a:endParaRPr lang="en-US">
                <a:latin typeface="Arial" panose="020B0604020202020204" pitchFamily="34" charset="0"/>
                <a:cs typeface="Arial" panose="020B0604020202020204" pitchFamily="34" charset="0"/>
              </a:endParaRPr>
            </a:p>
          </p:txBody>
        </p:sp>
        <p:sp>
          <p:nvSpPr>
            <p:cNvPr id="125972" name="Rectangles 125971"/>
            <p:cNvSpPr/>
            <p:nvPr/>
          </p:nvSpPr>
          <p:spPr>
            <a:xfrm>
              <a:off x="1837" y="1978"/>
              <a:ext cx="2022" cy="232"/>
            </a:xfrm>
            <a:prstGeom prst="rect">
              <a:avLst/>
            </a:prstGeom>
            <a:noFill/>
            <a:ln w="9525">
              <a:noFill/>
            </a:ln>
          </p:spPr>
          <p:txBody>
            <a:bodyPr wrap="none" anchor="ctr" anchorCtr="0">
              <a:spAutoFit/>
            </a:bodyPr>
            <a:p>
              <a:pPr algn="l" eaLnBrk="1" hangingPunct="1"/>
              <a:r>
                <a:rPr lang="en-US" err="1">
                  <a:latin typeface="Arial" panose="020B0604020202020204" pitchFamily="34" charset="0"/>
                  <a:cs typeface="Arial" panose="020B0604020202020204" pitchFamily="34" charset="0"/>
                  <a:sym typeface="+mn-ea"/>
                </a:rPr>
                <a:t>Trình biên dịch cho Power PC</a:t>
              </a:r>
              <a:endParaRPr>
                <a:latin typeface="Arial" panose="020B0604020202020204" pitchFamily="34" charset="0"/>
                <a:cs typeface="Arial" panose="020B0604020202020204" pitchFamily="34" charset="0"/>
              </a:endParaRPr>
            </a:p>
          </p:txBody>
        </p:sp>
        <p:sp>
          <p:nvSpPr>
            <p:cNvPr id="125973" name="Rectangles 125972"/>
            <p:cNvSpPr/>
            <p:nvPr/>
          </p:nvSpPr>
          <p:spPr>
            <a:xfrm>
              <a:off x="1927" y="2794"/>
              <a:ext cx="1899" cy="232"/>
            </a:xfrm>
            <a:prstGeom prst="rect">
              <a:avLst/>
            </a:prstGeom>
            <a:noFill/>
            <a:ln w="9525">
              <a:noFill/>
            </a:ln>
          </p:spPr>
          <p:txBody>
            <a:bodyPr wrap="none" anchor="ctr" anchorCtr="0">
              <a:spAutoFit/>
            </a:bodyPr>
            <a:p>
              <a:pPr algn="l" eaLnBrk="1" hangingPunct="1"/>
              <a:r>
                <a:rPr lang="en-US" err="1">
                  <a:latin typeface="Arial" panose="020B0604020202020204" pitchFamily="34" charset="0"/>
                  <a:cs typeface="Arial" panose="020B0604020202020204" pitchFamily="34" charset="0"/>
                  <a:sym typeface="+mn-ea"/>
                </a:rPr>
                <a:t>Trình biên dịch cho SPARC</a:t>
              </a:r>
              <a:r>
                <a:t> </a:t>
              </a:r>
            </a:p>
          </p:txBody>
        </p:sp>
        <p:sp>
          <p:nvSpPr>
            <p:cNvPr id="125974" name="Rectangles 125973"/>
            <p:cNvSpPr/>
            <p:nvPr/>
          </p:nvSpPr>
          <p:spPr>
            <a:xfrm>
              <a:off x="476" y="1388"/>
              <a:ext cx="755" cy="232"/>
            </a:xfrm>
            <a:prstGeom prst="rect">
              <a:avLst/>
            </a:prstGeom>
            <a:noFill/>
            <a:ln w="9525">
              <a:noFill/>
            </a:ln>
          </p:spPr>
          <p:txBody>
            <a:bodyPr wrap="none" anchor="ctr" anchorCtr="0">
              <a:spAutoFit/>
            </a:bodyPr>
            <a:p>
              <a:pPr eaLnBrk="1" hangingPunct="1"/>
              <a:r>
                <a:rPr lang="en-US" err="1">
                  <a:latin typeface="Arial" panose="020B0604020202020204" pitchFamily="34" charset="0"/>
                  <a:cs typeface="Arial" panose="020B0604020202020204" pitchFamily="34" charset="0"/>
                </a:rPr>
                <a:t>Mã nguồn</a:t>
              </a:r>
              <a:endParaRPr lang="en-US">
                <a:latin typeface="Arial" panose="020B0604020202020204" pitchFamily="34" charset="0"/>
                <a:cs typeface="Arial" panose="020B0604020202020204" pitchFamily="34" charset="0"/>
              </a:endParaRPr>
            </a:p>
          </p:txBody>
        </p:sp>
      </p:grpSp>
      <p:sp>
        <p:nvSpPr>
          <p:cNvPr id="125975" name="Rectangles 125974"/>
          <p:cNvSpPr/>
          <p:nvPr/>
        </p:nvSpPr>
        <p:spPr>
          <a:xfrm>
            <a:off x="2571750" y="6190615"/>
            <a:ext cx="5431155" cy="398780"/>
          </a:xfrm>
          <a:prstGeom prst="rect">
            <a:avLst/>
          </a:prstGeom>
          <a:noFill/>
          <a:ln w="9525">
            <a:noFill/>
          </a:ln>
        </p:spPr>
        <p:txBody>
          <a:bodyPr wrap="square" anchor="ctr" anchorCtr="0">
            <a:spAutoFit/>
          </a:bodyPr>
          <a:p>
            <a:pPr eaLnBrk="1" hangingPunct="1"/>
            <a:r>
              <a:rPr lang="en-US" sz="2000" b="1">
                <a:latin typeface="Arial" panose="020B0604020202020204" pitchFamily="34" charset="0"/>
                <a:cs typeface="Arial" panose="020B0604020202020204" pitchFamily="34" charset="0"/>
              </a:rPr>
              <a:t>NGÔN NGỮ BIÊN DỊCH THÔNG THƯỜNG</a:t>
            </a:r>
            <a:endParaRPr lang="en-US" sz="2000" b="1">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25956"/>
                                        </p:tgtEl>
                                        <p:attrNameLst>
                                          <p:attrName>style.visibility</p:attrName>
                                        </p:attrNameLst>
                                      </p:cBhvr>
                                      <p:to>
                                        <p:strVal val="visible"/>
                                      </p:to>
                                    </p:set>
                                    <p:anim calcmode="lin" valueType="num">
                                      <p:cBhvr>
                                        <p:cTn id="7" dur="500" fill="hold"/>
                                        <p:tgtEl>
                                          <p:spTgt spid="125956"/>
                                        </p:tgtEl>
                                        <p:attrNameLst>
                                          <p:attrName>ppt_w</p:attrName>
                                        </p:attrNameLst>
                                      </p:cBhvr>
                                      <p:tavLst>
                                        <p:tav tm="0">
                                          <p:val>
                                            <p:fltVal val="0.000000"/>
                                          </p:val>
                                        </p:tav>
                                        <p:tav tm="100000">
                                          <p:val>
                                            <p:strVal val="#ppt_w"/>
                                          </p:val>
                                        </p:tav>
                                      </p:tavLst>
                                    </p:anim>
                                    <p:anim calcmode="lin" valueType="num">
                                      <p:cBhvr>
                                        <p:cTn id="8" dur="500" fill="hold"/>
                                        <p:tgtEl>
                                          <p:spTgt spid="125956"/>
                                        </p:tgtEl>
                                        <p:attrNameLst>
                                          <p:attrName>ppt_h</p:attrName>
                                        </p:attrNameLst>
                                      </p:cBhvr>
                                      <p:tavLst>
                                        <p:tav tm="0">
                                          <p:val>
                                            <p:fltVal val="0.000000"/>
                                          </p:val>
                                        </p:tav>
                                        <p:tav tm="100000">
                                          <p:val>
                                            <p:strVal val="#ppt_h"/>
                                          </p:val>
                                        </p:tav>
                                      </p:tavLst>
                                    </p:anim>
                                    <p:animEffect transition="in" filter="fade">
                                      <p:cBhvr>
                                        <p:cTn id="9" dur="500"/>
                                        <p:tgtEl>
                                          <p:spTgt spid="1259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7004" name="Text Box 127003"/>
          <p:cNvSpPr txBox="1"/>
          <p:nvPr/>
        </p:nvSpPr>
        <p:spPr>
          <a:xfrm>
            <a:off x="2438400" y="838200"/>
            <a:ext cx="8001000" cy="5769610"/>
          </a:xfrm>
          <a:prstGeom prst="rect">
            <a:avLst/>
          </a:prstGeom>
          <a:solidFill>
            <a:schemeClr val="bg1"/>
          </a:solidFill>
          <a:ln w="9525">
            <a:noFill/>
          </a:ln>
        </p:spPr>
        <p:txBody>
          <a:bodyPr>
            <a:spAutoFit/>
          </a:bodyPr>
          <a:p>
            <a:pPr>
              <a:spcBef>
                <a:spcPct val="50000"/>
              </a:spcBef>
            </a:pPr>
          </a:p>
          <a:p>
            <a:pPr>
              <a:spcBef>
                <a:spcPct val="50000"/>
              </a:spcBef>
            </a:pPr>
          </a:p>
          <a:p>
            <a:pPr>
              <a:spcBef>
                <a:spcPct val="50000"/>
              </a:spcBef>
            </a:pPr>
          </a:p>
          <a:p>
            <a:pPr>
              <a:spcBef>
                <a:spcPct val="50000"/>
              </a:spcBef>
            </a:pPr>
          </a:p>
          <a:p>
            <a:pPr>
              <a:spcBef>
                <a:spcPct val="50000"/>
              </a:spcBef>
            </a:pPr>
          </a:p>
          <a:p>
            <a:pPr>
              <a:spcBef>
                <a:spcPct val="50000"/>
              </a:spcBef>
            </a:pPr>
          </a:p>
          <a:p>
            <a:pPr>
              <a:spcBef>
                <a:spcPct val="50000"/>
              </a:spcBef>
            </a:pPr>
          </a:p>
          <a:p>
            <a:pPr>
              <a:spcBef>
                <a:spcPct val="50000"/>
              </a:spcBef>
            </a:pPr>
          </a:p>
          <a:p>
            <a:pPr>
              <a:spcBef>
                <a:spcPct val="50000"/>
              </a:spcBef>
            </a:pPr>
          </a:p>
          <a:p>
            <a:pPr>
              <a:spcBef>
                <a:spcPct val="50000"/>
              </a:spcBef>
            </a:pPr>
          </a:p>
          <a:p>
            <a:pPr>
              <a:spcBef>
                <a:spcPct val="50000"/>
              </a:spcBef>
            </a:pPr>
          </a:p>
          <a:p>
            <a:pPr>
              <a:spcBef>
                <a:spcPct val="50000"/>
              </a:spcBef>
            </a:pPr>
          </a:p>
          <a:p>
            <a:pPr>
              <a:spcBef>
                <a:spcPct val="50000"/>
              </a:spcBef>
            </a:pPr>
          </a:p>
          <a:p>
            <a:pPr>
              <a:spcBef>
                <a:spcPct val="50000"/>
              </a:spcBef>
            </a:pPr>
          </a:p>
        </p:txBody>
      </p:sp>
      <p:grpSp>
        <p:nvGrpSpPr>
          <p:cNvPr id="127005" name="Group 127004"/>
          <p:cNvGrpSpPr/>
          <p:nvPr/>
        </p:nvGrpSpPr>
        <p:grpSpPr>
          <a:xfrm>
            <a:off x="2362200" y="1319213"/>
            <a:ext cx="7896225" cy="4014787"/>
            <a:chOff x="249" y="572"/>
            <a:chExt cx="5262" cy="2721"/>
          </a:xfrm>
        </p:grpSpPr>
        <p:grpSp>
          <p:nvGrpSpPr>
            <p:cNvPr id="127006" name="Group 127005"/>
            <p:cNvGrpSpPr/>
            <p:nvPr/>
          </p:nvGrpSpPr>
          <p:grpSpPr>
            <a:xfrm>
              <a:off x="295" y="572"/>
              <a:ext cx="5216" cy="2721"/>
              <a:chOff x="1701" y="2172"/>
              <a:chExt cx="9720" cy="3059"/>
            </a:xfrm>
          </p:grpSpPr>
          <p:sp>
            <p:nvSpPr>
              <p:cNvPr id="127007" name="Oval 127006"/>
              <p:cNvSpPr/>
              <p:nvPr/>
            </p:nvSpPr>
            <p:spPr>
              <a:xfrm>
                <a:off x="4581" y="2531"/>
                <a:ext cx="720" cy="447"/>
              </a:xfrm>
              <a:prstGeom prst="ellipse">
                <a:avLst/>
              </a:prstGeom>
              <a:solidFill>
                <a:srgbClr val="FFFFFF"/>
              </a:solidFill>
              <a:ln w="9525" cap="flat" cmpd="sng">
                <a:solidFill>
                  <a:srgbClr val="000000"/>
                </a:solidFill>
                <a:prstDash val="solid"/>
                <a:headEnd type="none" w="med" len="med"/>
                <a:tailEnd type="none" w="med" len="med"/>
              </a:ln>
            </p:spPr>
            <p:txBody>
              <a:bodyPr/>
              <a:p>
                <a:pPr eaLnBrk="1" hangingPunct="1"/>
              </a:p>
            </p:txBody>
          </p:sp>
          <p:sp>
            <p:nvSpPr>
              <p:cNvPr id="127008" name="Oval 127007"/>
              <p:cNvSpPr/>
              <p:nvPr/>
            </p:nvSpPr>
            <p:spPr>
              <a:xfrm>
                <a:off x="4581" y="3431"/>
                <a:ext cx="720" cy="534"/>
              </a:xfrm>
              <a:prstGeom prst="ellipse">
                <a:avLst/>
              </a:prstGeom>
              <a:solidFill>
                <a:srgbClr val="FFFFFF"/>
              </a:solidFill>
              <a:ln w="9525" cap="flat" cmpd="sng">
                <a:solidFill>
                  <a:srgbClr val="000000"/>
                </a:solidFill>
                <a:prstDash val="solid"/>
                <a:headEnd type="none" w="med" len="med"/>
                <a:tailEnd type="none" w="med" len="med"/>
              </a:ln>
            </p:spPr>
            <p:txBody>
              <a:bodyPr/>
              <a:p>
                <a:pPr eaLnBrk="1" hangingPunct="1"/>
              </a:p>
            </p:txBody>
          </p:sp>
          <p:sp>
            <p:nvSpPr>
              <p:cNvPr id="127009" name="Oval 127008"/>
              <p:cNvSpPr/>
              <p:nvPr/>
            </p:nvSpPr>
            <p:spPr>
              <a:xfrm>
                <a:off x="4581" y="4331"/>
                <a:ext cx="720" cy="493"/>
              </a:xfrm>
              <a:prstGeom prst="ellipse">
                <a:avLst/>
              </a:prstGeom>
              <a:solidFill>
                <a:srgbClr val="FFFFFF"/>
              </a:solidFill>
              <a:ln w="9525" cap="flat" cmpd="sng">
                <a:solidFill>
                  <a:srgbClr val="000000"/>
                </a:solidFill>
                <a:prstDash val="solid"/>
                <a:headEnd type="none" w="med" len="med"/>
                <a:tailEnd type="none" w="med" len="med"/>
              </a:ln>
            </p:spPr>
            <p:txBody>
              <a:bodyPr/>
              <a:p>
                <a:pPr eaLnBrk="1" hangingPunct="1"/>
              </a:p>
            </p:txBody>
          </p:sp>
          <p:sp>
            <p:nvSpPr>
              <p:cNvPr id="127010" name="Text Box 127009"/>
              <p:cNvSpPr txBox="1"/>
              <p:nvPr/>
            </p:nvSpPr>
            <p:spPr>
              <a:xfrm>
                <a:off x="1701" y="2711"/>
                <a:ext cx="1260" cy="1800"/>
              </a:xfrm>
              <a:prstGeom prst="rect">
                <a:avLst/>
              </a:prstGeom>
              <a:solidFill>
                <a:srgbClr val="FFFFFF"/>
              </a:solidFill>
              <a:ln w="9525" cap="flat" cmpd="sng">
                <a:solidFill>
                  <a:srgbClr val="000000"/>
                </a:solidFill>
                <a:prstDash val="solid"/>
                <a:miter/>
                <a:headEnd type="none" w="med" len="med"/>
                <a:tailEnd type="none" w="med" len="med"/>
              </a:ln>
            </p:spPr>
            <p:txBody>
              <a:bodyPr/>
              <a:p>
                <a:pPr eaLnBrk="1" hangingPunct="1"/>
              </a:p>
            </p:txBody>
          </p:sp>
          <p:sp>
            <p:nvSpPr>
              <p:cNvPr id="127011" name="Text Box 127010"/>
              <p:cNvSpPr txBox="1"/>
              <p:nvPr/>
            </p:nvSpPr>
            <p:spPr>
              <a:xfrm>
                <a:off x="9441" y="2172"/>
                <a:ext cx="1980" cy="720"/>
              </a:xfrm>
              <a:prstGeom prst="rect">
                <a:avLst/>
              </a:prstGeom>
              <a:solidFill>
                <a:srgbClr val="FFFFFF"/>
              </a:solidFill>
              <a:ln w="9525" cap="flat" cmpd="sng">
                <a:solidFill>
                  <a:srgbClr val="000000"/>
                </a:solidFill>
                <a:prstDash val="solid"/>
                <a:miter/>
                <a:headEnd type="none" w="med" len="med"/>
                <a:tailEnd type="none" w="med" len="med"/>
              </a:ln>
            </p:spPr>
            <p:txBody>
              <a:bodyPr/>
              <a:p>
                <a:pPr eaLnBrk="1" hangingPunct="1"/>
                <a:r>
                  <a:rPr lang="en-US" err="1">
                    <a:latin typeface="Arial" panose="020B0604020202020204" pitchFamily="34" charset="0"/>
                    <a:cs typeface="Arial" panose="020B0604020202020204" pitchFamily="34" charset="0"/>
                  </a:rPr>
                  <a:t>Trình thông dịch</a:t>
                </a:r>
                <a:r>
                  <a:rPr>
                    <a:latin typeface="Arial" panose="020B0604020202020204" pitchFamily="34" charset="0"/>
                    <a:cs typeface="Arial" panose="020B0604020202020204" pitchFamily="34" charset="0"/>
                  </a:rPr>
                  <a:t> Java (</a:t>
                </a:r>
                <a:r>
                  <a:rPr lang="en-US">
                    <a:latin typeface="Arial" panose="020B0604020202020204" pitchFamily="34" charset="0"/>
                    <a:cs typeface="Arial" panose="020B0604020202020204" pitchFamily="34" charset="0"/>
                  </a:rPr>
                  <a:t>Intel</a:t>
                </a:r>
                <a:r>
                  <a:rPr>
                    <a:latin typeface="Arial" panose="020B0604020202020204" pitchFamily="34" charset="0"/>
                    <a:cs typeface="Arial" panose="020B0604020202020204" pitchFamily="34" charset="0"/>
                  </a:rPr>
                  <a:t>)</a:t>
                </a:r>
                <a:endParaRPr>
                  <a:latin typeface="Arial" panose="020B0604020202020204" pitchFamily="34" charset="0"/>
                  <a:cs typeface="Arial" panose="020B0604020202020204" pitchFamily="34" charset="0"/>
                </a:endParaRPr>
              </a:p>
              <a:p>
                <a:pPr eaLnBrk="1" hangingPunct="1"/>
                <a:endParaRPr>
                  <a:latin typeface="Arial" panose="020B0604020202020204" pitchFamily="34" charset="0"/>
                  <a:cs typeface="Arial" panose="020B0604020202020204" pitchFamily="34" charset="0"/>
                </a:endParaRPr>
              </a:p>
              <a:p>
                <a:pPr eaLnBrk="1" hangingPunct="1"/>
                <a:endParaRPr>
                  <a:latin typeface="Arial" panose="020B0604020202020204" pitchFamily="34" charset="0"/>
                  <a:cs typeface="Arial" panose="020B0604020202020204" pitchFamily="34" charset="0"/>
                </a:endParaRPr>
              </a:p>
            </p:txBody>
          </p:sp>
          <p:sp>
            <p:nvSpPr>
              <p:cNvPr id="127012" name="Text Box 127011"/>
              <p:cNvSpPr txBox="1"/>
              <p:nvPr/>
            </p:nvSpPr>
            <p:spPr>
              <a:xfrm>
                <a:off x="9441" y="3431"/>
                <a:ext cx="1980" cy="720"/>
              </a:xfrm>
              <a:prstGeom prst="rect">
                <a:avLst/>
              </a:prstGeom>
              <a:solidFill>
                <a:srgbClr val="FFFFFF"/>
              </a:solidFill>
              <a:ln w="9525" cap="flat" cmpd="sng">
                <a:solidFill>
                  <a:srgbClr val="000000"/>
                </a:solidFill>
                <a:prstDash val="solid"/>
                <a:miter/>
                <a:headEnd type="none" w="med" len="med"/>
                <a:tailEnd type="none" w="med" len="med"/>
              </a:ln>
            </p:spPr>
            <p:txBody>
              <a:bodyPr/>
              <a:p>
                <a:pPr eaLnBrk="1" hangingPunct="1"/>
                <a:r>
                  <a:rPr lang="en-US" err="1">
                    <a:latin typeface="Arial" panose="020B0604020202020204" pitchFamily="34" charset="0"/>
                    <a:cs typeface="Arial" panose="020B0604020202020204" pitchFamily="34" charset="0"/>
                    <a:sym typeface="+mn-ea"/>
                  </a:rPr>
                  <a:t>Trình thông dịch</a:t>
                </a:r>
                <a:r>
                  <a:rPr>
                    <a:latin typeface="Arial" panose="020B0604020202020204" pitchFamily="34" charset="0"/>
                    <a:cs typeface="Arial" panose="020B0604020202020204" pitchFamily="34" charset="0"/>
                    <a:sym typeface="+mn-ea"/>
                  </a:rPr>
                  <a:t> Java</a:t>
                </a:r>
                <a:r>
                  <a:rPr>
                    <a:latin typeface="Arial" panose="020B0604020202020204" pitchFamily="34" charset="0"/>
                    <a:cs typeface="Arial" panose="020B0604020202020204" pitchFamily="34" charset="0"/>
                  </a:rPr>
                  <a:t> (PowerPC)</a:t>
                </a:r>
                <a:endParaRPr>
                  <a:latin typeface="Arial" panose="020B0604020202020204" pitchFamily="34" charset="0"/>
                  <a:cs typeface="Arial" panose="020B0604020202020204" pitchFamily="34" charset="0"/>
                </a:endParaRPr>
              </a:p>
              <a:p>
                <a:pPr eaLnBrk="1" hangingPunct="1"/>
                <a:endParaRPr>
                  <a:latin typeface="Arial" panose="020B0604020202020204" pitchFamily="34" charset="0"/>
                  <a:cs typeface="Arial" panose="020B0604020202020204" pitchFamily="34" charset="0"/>
                </a:endParaRPr>
              </a:p>
              <a:p>
                <a:pPr eaLnBrk="1" hangingPunct="1"/>
                <a:endParaRPr>
                  <a:latin typeface="Arial" panose="020B0604020202020204" pitchFamily="34" charset="0"/>
                  <a:cs typeface="Arial" panose="020B0604020202020204" pitchFamily="34" charset="0"/>
                </a:endParaRPr>
              </a:p>
            </p:txBody>
          </p:sp>
          <p:sp>
            <p:nvSpPr>
              <p:cNvPr id="127013" name="Text Box 127012"/>
              <p:cNvSpPr txBox="1"/>
              <p:nvPr/>
            </p:nvSpPr>
            <p:spPr>
              <a:xfrm>
                <a:off x="9441" y="4511"/>
                <a:ext cx="1980" cy="720"/>
              </a:xfrm>
              <a:prstGeom prst="rect">
                <a:avLst/>
              </a:prstGeom>
              <a:solidFill>
                <a:srgbClr val="FFFFFF"/>
              </a:solidFill>
              <a:ln w="9525" cap="flat" cmpd="sng">
                <a:solidFill>
                  <a:srgbClr val="000000"/>
                </a:solidFill>
                <a:prstDash val="solid"/>
                <a:miter/>
                <a:headEnd type="none" w="med" len="med"/>
                <a:tailEnd type="none" w="med" len="med"/>
              </a:ln>
            </p:spPr>
            <p:txBody>
              <a:bodyPr/>
              <a:p>
                <a:pPr eaLnBrk="1" hangingPunct="1"/>
                <a:r>
                  <a:rPr lang="en-US" err="1">
                    <a:latin typeface="Arial" panose="020B0604020202020204" pitchFamily="34" charset="0"/>
                    <a:cs typeface="Arial" panose="020B0604020202020204" pitchFamily="34" charset="0"/>
                    <a:sym typeface="+mn-ea"/>
                  </a:rPr>
                  <a:t>Trình thông dịch</a:t>
                </a:r>
                <a:r>
                  <a:rPr>
                    <a:latin typeface="Arial" panose="020B0604020202020204" pitchFamily="34" charset="0"/>
                    <a:cs typeface="Arial" panose="020B0604020202020204" pitchFamily="34" charset="0"/>
                    <a:sym typeface="+mn-ea"/>
                  </a:rPr>
                  <a:t> Java</a:t>
                </a:r>
                <a:r>
                  <a:rPr>
                    <a:latin typeface="Arial" panose="020B0604020202020204" pitchFamily="34" charset="0"/>
                    <a:cs typeface="Arial" panose="020B0604020202020204" pitchFamily="34" charset="0"/>
                  </a:rPr>
                  <a:t> (SPARC)</a:t>
                </a:r>
                <a:endParaRPr>
                  <a:latin typeface="Arial" panose="020B0604020202020204" pitchFamily="34" charset="0"/>
                  <a:cs typeface="Arial" panose="020B0604020202020204" pitchFamily="34" charset="0"/>
                </a:endParaRPr>
              </a:p>
              <a:p>
                <a:pPr eaLnBrk="1" hangingPunct="1"/>
                <a:endParaRPr>
                  <a:latin typeface="Arial" panose="020B0604020202020204" pitchFamily="34" charset="0"/>
                  <a:cs typeface="Arial" panose="020B0604020202020204" pitchFamily="34" charset="0"/>
                </a:endParaRPr>
              </a:p>
              <a:p>
                <a:pPr eaLnBrk="1" hangingPunct="1"/>
                <a:endParaRPr>
                  <a:latin typeface="Arial" panose="020B0604020202020204" pitchFamily="34" charset="0"/>
                  <a:cs typeface="Arial" panose="020B0604020202020204" pitchFamily="34" charset="0"/>
                </a:endParaRPr>
              </a:p>
            </p:txBody>
          </p:sp>
          <p:sp>
            <p:nvSpPr>
              <p:cNvPr id="127014" name="Text Box 127013"/>
              <p:cNvSpPr txBox="1"/>
              <p:nvPr/>
            </p:nvSpPr>
            <p:spPr>
              <a:xfrm>
                <a:off x="7641" y="2172"/>
                <a:ext cx="1080" cy="2880"/>
              </a:xfrm>
              <a:prstGeom prst="rect">
                <a:avLst/>
              </a:prstGeom>
              <a:solidFill>
                <a:srgbClr val="FFFFFF"/>
              </a:solidFill>
              <a:ln w="9525" cap="flat" cmpd="sng">
                <a:solidFill>
                  <a:srgbClr val="000000"/>
                </a:solidFill>
                <a:prstDash val="solid"/>
                <a:miter/>
                <a:headEnd type="none" w="med" len="med"/>
                <a:tailEnd type="none" w="med" len="med"/>
              </a:ln>
            </p:spPr>
            <p:txBody>
              <a:bodyPr/>
              <a:p>
                <a:pPr eaLnBrk="1" hangingPunct="1"/>
                <a:r>
                  <a:rPr lang="en-US" err="1">
                    <a:latin typeface="Arial" panose="020B0604020202020204" pitchFamily="34" charset="0"/>
                    <a:cs typeface="Arial" panose="020B0604020202020204" pitchFamily="34" charset="0"/>
                  </a:rPr>
                  <a:t>Mã nhị phân</a:t>
                </a:r>
                <a:r>
                  <a:rPr>
                    <a:latin typeface="Arial" panose="020B0604020202020204" pitchFamily="34" charset="0"/>
                    <a:cs typeface="Arial" panose="020B0604020202020204" pitchFamily="34" charset="0"/>
                  </a:rPr>
                  <a:t> </a:t>
                </a:r>
                <a:r>
                  <a:rPr>
                    <a:latin typeface="Arial" panose="020B0604020202020204" pitchFamily="34" charset="0"/>
                    <a:cs typeface="Arial" panose="020B0604020202020204" pitchFamily="34" charset="0"/>
                  </a:rPr>
                  <a:t>Java – Byte code</a:t>
                </a:r>
                <a:endParaRPr>
                  <a:latin typeface="Arial" panose="020B0604020202020204" pitchFamily="34" charset="0"/>
                  <a:cs typeface="Arial" panose="020B0604020202020204" pitchFamily="34" charset="0"/>
                </a:endParaRPr>
              </a:p>
              <a:p>
                <a:pPr eaLnBrk="1" hangingPunct="1"/>
                <a:r>
                  <a:rPr>
                    <a:latin typeface="Arial" panose="020B0604020202020204" pitchFamily="34" charset="0"/>
                    <a:cs typeface="Arial" panose="020B0604020202020204" pitchFamily="34" charset="0"/>
                  </a:rPr>
                  <a:t>(</a:t>
                </a:r>
                <a:r>
                  <a:rPr lang="en-US" err="1">
                    <a:latin typeface="Arial" panose="020B0604020202020204" pitchFamily="34" charset="0"/>
                    <a:cs typeface="Arial" panose="020B0604020202020204" pitchFamily="34" charset="0"/>
                  </a:rPr>
                  <a:t>không phụ thuộc hệ thống</a:t>
                </a:r>
                <a:r>
                  <a:rPr>
                    <a:latin typeface="Arial" panose="020B0604020202020204" pitchFamily="34" charset="0"/>
                    <a:cs typeface="Arial" panose="020B0604020202020204" pitchFamily="34" charset="0"/>
                  </a:rPr>
                  <a:t>)</a:t>
                </a:r>
                <a:endParaRPr>
                  <a:latin typeface="Arial" panose="020B0604020202020204" pitchFamily="34" charset="0"/>
                  <a:cs typeface="Arial" panose="020B0604020202020204" pitchFamily="34" charset="0"/>
                </a:endParaRPr>
              </a:p>
            </p:txBody>
          </p:sp>
          <p:sp>
            <p:nvSpPr>
              <p:cNvPr id="127015" name="Straight Connector 127014"/>
              <p:cNvSpPr/>
              <p:nvPr/>
            </p:nvSpPr>
            <p:spPr>
              <a:xfrm>
                <a:off x="2961" y="3611"/>
                <a:ext cx="1620" cy="0"/>
              </a:xfrm>
              <a:prstGeom prst="line">
                <a:avLst/>
              </a:prstGeom>
              <a:ln w="9525" cap="flat" cmpd="sng">
                <a:solidFill>
                  <a:srgbClr val="000000"/>
                </a:solidFill>
                <a:prstDash val="solid"/>
                <a:headEnd type="none" w="med" len="med"/>
                <a:tailEnd type="triangle" w="med" len="med"/>
              </a:ln>
            </p:spPr>
          </p:sp>
          <p:sp>
            <p:nvSpPr>
              <p:cNvPr id="127016" name="Straight Connector 127015"/>
              <p:cNvSpPr/>
              <p:nvPr/>
            </p:nvSpPr>
            <p:spPr>
              <a:xfrm flipV="1">
                <a:off x="2961" y="2711"/>
                <a:ext cx="1620" cy="900"/>
              </a:xfrm>
              <a:prstGeom prst="line">
                <a:avLst/>
              </a:prstGeom>
              <a:ln w="9525" cap="flat" cmpd="sng">
                <a:solidFill>
                  <a:srgbClr val="000000"/>
                </a:solidFill>
                <a:prstDash val="solid"/>
                <a:headEnd type="none" w="med" len="med"/>
                <a:tailEnd type="triangle" w="med" len="med"/>
              </a:ln>
            </p:spPr>
          </p:sp>
          <p:sp>
            <p:nvSpPr>
              <p:cNvPr id="127017" name="Straight Connector 127016"/>
              <p:cNvSpPr/>
              <p:nvPr/>
            </p:nvSpPr>
            <p:spPr>
              <a:xfrm>
                <a:off x="2961" y="3611"/>
                <a:ext cx="1620" cy="1080"/>
              </a:xfrm>
              <a:prstGeom prst="line">
                <a:avLst/>
              </a:prstGeom>
              <a:ln w="9525" cap="flat" cmpd="sng">
                <a:solidFill>
                  <a:srgbClr val="000000"/>
                </a:solidFill>
                <a:prstDash val="solid"/>
                <a:headEnd type="none" w="med" len="med"/>
                <a:tailEnd type="triangle" w="med" len="med"/>
              </a:ln>
            </p:spPr>
          </p:sp>
          <p:sp>
            <p:nvSpPr>
              <p:cNvPr id="127018" name="Straight Connector 127017"/>
              <p:cNvSpPr/>
              <p:nvPr/>
            </p:nvSpPr>
            <p:spPr>
              <a:xfrm>
                <a:off x="5301" y="2711"/>
                <a:ext cx="2340" cy="540"/>
              </a:xfrm>
              <a:prstGeom prst="line">
                <a:avLst/>
              </a:prstGeom>
              <a:ln w="9525" cap="flat" cmpd="sng">
                <a:solidFill>
                  <a:srgbClr val="000000"/>
                </a:solidFill>
                <a:prstDash val="solid"/>
                <a:headEnd type="none" w="med" len="med"/>
                <a:tailEnd type="triangle" w="med" len="med"/>
              </a:ln>
            </p:spPr>
          </p:sp>
          <p:sp>
            <p:nvSpPr>
              <p:cNvPr id="127019" name="Straight Connector 127018"/>
              <p:cNvSpPr/>
              <p:nvPr/>
            </p:nvSpPr>
            <p:spPr>
              <a:xfrm>
                <a:off x="5301" y="3611"/>
                <a:ext cx="2340" cy="0"/>
              </a:xfrm>
              <a:prstGeom prst="line">
                <a:avLst/>
              </a:prstGeom>
              <a:ln w="9525" cap="flat" cmpd="sng">
                <a:solidFill>
                  <a:srgbClr val="000000"/>
                </a:solidFill>
                <a:prstDash val="solid"/>
                <a:headEnd type="none" w="med" len="med"/>
                <a:tailEnd type="triangle" w="med" len="med"/>
              </a:ln>
            </p:spPr>
          </p:sp>
          <p:sp>
            <p:nvSpPr>
              <p:cNvPr id="127020" name="Straight Connector 127019"/>
              <p:cNvSpPr/>
              <p:nvPr/>
            </p:nvSpPr>
            <p:spPr>
              <a:xfrm flipV="1">
                <a:off x="5301" y="3972"/>
                <a:ext cx="2340" cy="720"/>
              </a:xfrm>
              <a:prstGeom prst="line">
                <a:avLst/>
              </a:prstGeom>
              <a:ln w="9525" cap="flat" cmpd="sng">
                <a:solidFill>
                  <a:srgbClr val="000000"/>
                </a:solidFill>
                <a:prstDash val="solid"/>
                <a:headEnd type="none" w="med" len="med"/>
                <a:tailEnd type="triangle" w="med" len="med"/>
              </a:ln>
            </p:spPr>
          </p:sp>
          <p:sp>
            <p:nvSpPr>
              <p:cNvPr id="127021" name="Straight Connector 127020"/>
              <p:cNvSpPr/>
              <p:nvPr/>
            </p:nvSpPr>
            <p:spPr>
              <a:xfrm>
                <a:off x="8721" y="3791"/>
                <a:ext cx="720" cy="0"/>
              </a:xfrm>
              <a:prstGeom prst="line">
                <a:avLst/>
              </a:prstGeom>
              <a:ln w="9525" cap="flat" cmpd="sng">
                <a:solidFill>
                  <a:srgbClr val="000000"/>
                </a:solidFill>
                <a:prstDash val="solid"/>
                <a:headEnd type="none" w="med" len="med"/>
                <a:tailEnd type="triangle" w="med" len="med"/>
              </a:ln>
            </p:spPr>
          </p:sp>
          <p:sp>
            <p:nvSpPr>
              <p:cNvPr id="127022" name="Straight Connector 127021"/>
              <p:cNvSpPr/>
              <p:nvPr/>
            </p:nvSpPr>
            <p:spPr>
              <a:xfrm>
                <a:off x="8721" y="3791"/>
                <a:ext cx="720" cy="1080"/>
              </a:xfrm>
              <a:prstGeom prst="line">
                <a:avLst/>
              </a:prstGeom>
              <a:ln w="9525" cap="flat" cmpd="sng">
                <a:solidFill>
                  <a:srgbClr val="000000"/>
                </a:solidFill>
                <a:prstDash val="solid"/>
                <a:headEnd type="none" w="med" len="med"/>
                <a:tailEnd type="triangle" w="med" len="med"/>
              </a:ln>
            </p:spPr>
          </p:sp>
          <p:sp>
            <p:nvSpPr>
              <p:cNvPr id="127023" name="Straight Connector 127022"/>
              <p:cNvSpPr/>
              <p:nvPr/>
            </p:nvSpPr>
            <p:spPr>
              <a:xfrm flipV="1">
                <a:off x="8721" y="2531"/>
                <a:ext cx="720" cy="1260"/>
              </a:xfrm>
              <a:prstGeom prst="line">
                <a:avLst/>
              </a:prstGeom>
              <a:ln w="9525" cap="flat" cmpd="sng">
                <a:solidFill>
                  <a:srgbClr val="000000"/>
                </a:solidFill>
                <a:prstDash val="solid"/>
                <a:headEnd type="none" w="med" len="med"/>
                <a:tailEnd type="triangle" w="med" len="med"/>
              </a:ln>
            </p:spPr>
          </p:sp>
        </p:grpSp>
        <p:sp>
          <p:nvSpPr>
            <p:cNvPr id="127024" name="Rectangles 127023"/>
            <p:cNvSpPr/>
            <p:nvPr/>
          </p:nvSpPr>
          <p:spPr>
            <a:xfrm>
              <a:off x="1429" y="2242"/>
              <a:ext cx="1895" cy="250"/>
            </a:xfrm>
            <a:prstGeom prst="rect">
              <a:avLst/>
            </a:prstGeom>
            <a:noFill/>
            <a:ln w="9525">
              <a:noFill/>
            </a:ln>
          </p:spPr>
          <p:txBody>
            <a:bodyPr wrap="none" anchor="ctr" anchorCtr="0">
              <a:spAutoFit/>
            </a:bodyPr>
            <a:p>
              <a:pPr algn="l" eaLnBrk="1" hangingPunct="1"/>
              <a:r>
                <a:rPr lang="en-US" sz="1600" err="1">
                  <a:latin typeface="Arial" panose="020B0604020202020204" pitchFamily="34" charset="0"/>
                  <a:cs typeface="Arial" panose="020B0604020202020204" pitchFamily="34" charset="0"/>
                  <a:sym typeface="+mn-ea"/>
                </a:rPr>
                <a:t>Trình biên dịch</a:t>
              </a:r>
              <a:r>
                <a:rPr sz="1600">
                  <a:latin typeface="Arial" panose="020B0604020202020204" pitchFamily="34" charset="0"/>
                  <a:cs typeface="Arial" panose="020B0604020202020204" pitchFamily="34" charset="0"/>
                </a:rPr>
                <a:t> (</a:t>
              </a:r>
              <a:r>
                <a:rPr sz="1600" err="1">
                  <a:latin typeface="Arial" panose="020B0604020202020204" pitchFamily="34" charset="0"/>
                  <a:cs typeface="Arial" panose="020B0604020202020204" pitchFamily="34" charset="0"/>
                </a:rPr>
                <a:t>cho</a:t>
              </a:r>
              <a:r>
                <a:rPr sz="1600">
                  <a:latin typeface="Arial" panose="020B0604020202020204" pitchFamily="34" charset="0"/>
                  <a:cs typeface="Arial" panose="020B0604020202020204" pitchFamily="34" charset="0"/>
                </a:rPr>
                <a:t> SPARC)</a:t>
              </a:r>
              <a:r>
                <a:rPr>
                  <a:latin typeface="Arial" panose="020B0604020202020204" pitchFamily="34" charset="0"/>
                  <a:cs typeface="Arial" panose="020B0604020202020204" pitchFamily="34" charset="0"/>
                </a:rPr>
                <a:t> </a:t>
              </a:r>
              <a:endParaRPr>
                <a:latin typeface="Arial" panose="020B0604020202020204" pitchFamily="34" charset="0"/>
                <a:cs typeface="Arial" panose="020B0604020202020204" pitchFamily="34" charset="0"/>
              </a:endParaRPr>
            </a:p>
          </p:txBody>
        </p:sp>
        <p:sp>
          <p:nvSpPr>
            <p:cNvPr id="127025" name="Rectangles 127024"/>
            <p:cNvSpPr/>
            <p:nvPr/>
          </p:nvSpPr>
          <p:spPr>
            <a:xfrm>
              <a:off x="1383" y="1471"/>
              <a:ext cx="2049" cy="250"/>
            </a:xfrm>
            <a:prstGeom prst="rect">
              <a:avLst/>
            </a:prstGeom>
            <a:noFill/>
            <a:ln w="9525">
              <a:noFill/>
            </a:ln>
          </p:spPr>
          <p:txBody>
            <a:bodyPr wrap="none" anchor="ctr" anchorCtr="0">
              <a:spAutoFit/>
            </a:bodyPr>
            <a:p>
              <a:pPr algn="l" eaLnBrk="1" hangingPunct="1"/>
              <a:r>
                <a:rPr lang="en-US" sz="1600" err="1">
                  <a:latin typeface="Arial" panose="020B0604020202020204" pitchFamily="34" charset="0"/>
                  <a:cs typeface="Arial" panose="020B0604020202020204" pitchFamily="34" charset="0"/>
                  <a:sym typeface="+mn-ea"/>
                </a:rPr>
                <a:t>Trình biên dịch </a:t>
              </a:r>
              <a:r>
                <a:rPr sz="1600">
                  <a:latin typeface="Arial" panose="020B0604020202020204" pitchFamily="34" charset="0"/>
                  <a:cs typeface="Arial" panose="020B0604020202020204" pitchFamily="34" charset="0"/>
                </a:rPr>
                <a:t>(</a:t>
              </a:r>
              <a:r>
                <a:rPr sz="1600" err="1">
                  <a:latin typeface="Arial" panose="020B0604020202020204" pitchFamily="34" charset="0"/>
                  <a:cs typeface="Arial" panose="020B0604020202020204" pitchFamily="34" charset="0"/>
                </a:rPr>
                <a:t>cho</a:t>
              </a:r>
              <a:r>
                <a:rPr sz="1600">
                  <a:latin typeface="Arial" panose="020B0604020202020204" pitchFamily="34" charset="0"/>
                  <a:cs typeface="Arial" panose="020B0604020202020204" pitchFamily="34" charset="0"/>
                </a:rPr>
                <a:t> Power PC)</a:t>
              </a:r>
              <a:r>
                <a:rPr>
                  <a:latin typeface="Arial" panose="020B0604020202020204" pitchFamily="34" charset="0"/>
                  <a:cs typeface="Arial" panose="020B0604020202020204" pitchFamily="34" charset="0"/>
                </a:rPr>
                <a:t> </a:t>
              </a:r>
              <a:endParaRPr>
                <a:latin typeface="Arial" panose="020B0604020202020204" pitchFamily="34" charset="0"/>
                <a:cs typeface="Arial" panose="020B0604020202020204" pitchFamily="34" charset="0"/>
              </a:endParaRPr>
            </a:p>
          </p:txBody>
        </p:sp>
        <p:sp>
          <p:nvSpPr>
            <p:cNvPr id="127026" name="Rectangles 127025"/>
            <p:cNvSpPr/>
            <p:nvPr/>
          </p:nvSpPr>
          <p:spPr>
            <a:xfrm>
              <a:off x="1429" y="654"/>
              <a:ext cx="1605" cy="250"/>
            </a:xfrm>
            <a:prstGeom prst="rect">
              <a:avLst/>
            </a:prstGeom>
            <a:noFill/>
            <a:ln w="9525">
              <a:noFill/>
            </a:ln>
          </p:spPr>
          <p:txBody>
            <a:bodyPr wrap="none" anchor="ctr" anchorCtr="0">
              <a:spAutoFit/>
            </a:bodyPr>
            <a:p>
              <a:pPr algn="l" eaLnBrk="1" hangingPunct="1"/>
              <a:r>
                <a:rPr lang="en-US" sz="1600" err="1">
                  <a:latin typeface="Arial" panose="020B0604020202020204" pitchFamily="34" charset="0"/>
                  <a:cs typeface="Arial" panose="020B0604020202020204" pitchFamily="34" charset="0"/>
                  <a:sym typeface="+mn-ea"/>
                </a:rPr>
                <a:t>Trình biên dịch cho Intel</a:t>
              </a:r>
              <a:r>
                <a:t> </a:t>
              </a:r>
            </a:p>
          </p:txBody>
        </p:sp>
        <p:sp>
          <p:nvSpPr>
            <p:cNvPr id="127027" name="Rectangles 127026"/>
            <p:cNvSpPr/>
            <p:nvPr/>
          </p:nvSpPr>
          <p:spPr>
            <a:xfrm>
              <a:off x="249" y="700"/>
              <a:ext cx="841" cy="250"/>
            </a:xfrm>
            <a:prstGeom prst="rect">
              <a:avLst/>
            </a:prstGeom>
            <a:noFill/>
            <a:ln w="9525">
              <a:noFill/>
            </a:ln>
          </p:spPr>
          <p:txBody>
            <a:bodyPr wrap="none" anchor="ctr" anchorCtr="0">
              <a:spAutoFit/>
            </a:bodyPr>
            <a:p>
              <a:pPr eaLnBrk="1" hangingPunct="1"/>
              <a:r>
                <a:rPr lang="en-US" err="1">
                  <a:latin typeface="Arial" panose="020B0604020202020204" pitchFamily="34" charset="0"/>
                  <a:cs typeface="Arial" panose="020B0604020202020204" pitchFamily="34" charset="0"/>
                </a:rPr>
                <a:t>Mã nguồn</a:t>
              </a:r>
              <a:r>
                <a:t> </a:t>
              </a:r>
            </a:p>
          </p:txBody>
        </p:sp>
      </p:grpSp>
      <p:sp>
        <p:nvSpPr>
          <p:cNvPr id="127028" name="Rectangles 127027"/>
          <p:cNvSpPr/>
          <p:nvPr/>
        </p:nvSpPr>
        <p:spPr>
          <a:xfrm>
            <a:off x="3980180" y="5621973"/>
            <a:ext cx="4103688" cy="430530"/>
          </a:xfrm>
          <a:prstGeom prst="rect">
            <a:avLst/>
          </a:prstGeom>
          <a:noFill/>
          <a:ln w="9525">
            <a:noFill/>
          </a:ln>
        </p:spPr>
        <p:txBody>
          <a:bodyPr lIns="0" tIns="0" rIns="0" bIns="0" anchor="ctr" anchorCtr="0">
            <a:spAutoFit/>
          </a:bodyPr>
          <a:p>
            <a:pPr algn="ctr"/>
            <a:r>
              <a:rPr lang="en-US" sz="2800" b="1">
                <a:latin typeface="Arial" panose="020B0604020202020204" pitchFamily="34" charset="0"/>
                <a:cs typeface="Arial" panose="020B0604020202020204" pitchFamily="34" charset="0"/>
              </a:rPr>
              <a:t>NGÔN NGỮ JAVA</a:t>
            </a:r>
            <a:endParaRPr lang="en-US" sz="2800" b="1">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27005"/>
                                        </p:tgtEl>
                                        <p:attrNameLst>
                                          <p:attrName>style.visibility</p:attrName>
                                        </p:attrNameLst>
                                      </p:cBhvr>
                                      <p:to>
                                        <p:strVal val="visible"/>
                                      </p:to>
                                    </p:set>
                                    <p:anim calcmode="lin" valueType="num">
                                      <p:cBhvr>
                                        <p:cTn id="7" dur="2000" fill="hold"/>
                                        <p:tgtEl>
                                          <p:spTgt spid="127005"/>
                                        </p:tgtEl>
                                        <p:attrNameLst>
                                          <p:attrName>ppt_w</p:attrName>
                                        </p:attrNameLst>
                                      </p:cBhvr>
                                      <p:tavLst>
                                        <p:tav tm="0">
                                          <p:val>
                                            <p:fltVal val="0.000000"/>
                                          </p:val>
                                        </p:tav>
                                        <p:tav tm="100000">
                                          <p:val>
                                            <p:strVal val="#ppt_w"/>
                                          </p:val>
                                        </p:tav>
                                      </p:tavLst>
                                    </p:anim>
                                    <p:anim calcmode="lin" valueType="num">
                                      <p:cBhvr>
                                        <p:cTn id="8" dur="2000" fill="hold"/>
                                        <p:tgtEl>
                                          <p:spTgt spid="127005"/>
                                        </p:tgtEl>
                                        <p:attrNameLst>
                                          <p:attrName>ppt_h</p:attrName>
                                        </p:attrNameLst>
                                      </p:cBhvr>
                                      <p:tavLst>
                                        <p:tav tm="0">
                                          <p:val>
                                            <p:fltVal val="0.000000"/>
                                          </p:val>
                                        </p:tav>
                                        <p:tav tm="100000">
                                          <p:val>
                                            <p:strVal val="#ppt_h"/>
                                          </p:val>
                                        </p:tav>
                                      </p:tavLst>
                                    </p:anim>
                                    <p:animEffect transition="in" filter="fade">
                                      <p:cBhvr>
                                        <p:cTn id="9" dur="2000"/>
                                        <p:tgtEl>
                                          <p:spTgt spid="127005"/>
                                        </p:tgtEl>
                                      </p:cBhvr>
                                    </p:animEffect>
                                  </p:childTnLst>
                                </p:cTn>
                              </p:par>
                              <p:par>
                                <p:cTn id="10" presetID="3" presetClass="entr" presetSubtype="10" fill="hold" grpId="0" nodeType="withEffect">
                                  <p:stCondLst>
                                    <p:cond delay="0"/>
                                  </p:stCondLst>
                                  <p:childTnLst>
                                    <p:set>
                                      <p:cBhvr>
                                        <p:cTn id="11" dur="1" fill="hold">
                                          <p:stCondLst>
                                            <p:cond delay="0"/>
                                          </p:stCondLst>
                                        </p:cTn>
                                        <p:tgtEl>
                                          <p:spTgt spid="127028"/>
                                        </p:tgtEl>
                                        <p:attrNameLst>
                                          <p:attrName>style.visibility</p:attrName>
                                        </p:attrNameLst>
                                      </p:cBhvr>
                                      <p:to>
                                        <p:strVal val="visible"/>
                                      </p:to>
                                    </p:set>
                                    <p:animEffect transition="in" filter="blinds(horizontal)">
                                      <p:cBhvr>
                                        <p:cTn id="12" dur="2000"/>
                                        <p:tgtEl>
                                          <p:spTgt spid="127028"/>
                                        </p:tgtEl>
                                      </p:cBhvr>
                                    </p:animEffect>
                                  </p:childTnLst>
                                  <p:subTnLst>
                                    <p:animClr clrSpc="rgb" dir="cw">
                                      <p:cBhvr override="childStyle">
                                        <p:cTn dur="1" fill="hold" display="0" masterRel="nextClick" afterEffect="1"/>
                                        <p:tgtEl>
                                          <p:spTgt spid="127028"/>
                                        </p:tgtEl>
                                        <p:attrNameLst>
                                          <p:attrName>ppt_c</p:attrName>
                                        </p:attrNameLst>
                                      </p:cBhvr>
                                      <p:to>
                                        <a:srgbClr val="0000FF"/>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02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79422" y="344944"/>
            <a:ext cx="1553845" cy="567055"/>
          </a:xfrm>
          <a:prstGeom prst="rect">
            <a:avLst/>
          </a:prstGeom>
        </p:spPr>
        <p:txBody>
          <a:bodyPr vert="horz" wrap="square" lIns="0" tIns="13335" rIns="0" bIns="0" rtlCol="0">
            <a:spAutoFit/>
          </a:bodyPr>
          <a:lstStyle/>
          <a:p>
            <a:pPr marL="12700" algn="l">
              <a:lnSpc>
                <a:spcPct val="100000"/>
              </a:lnSpc>
              <a:spcBef>
                <a:spcPts val="105"/>
              </a:spcBef>
            </a:pPr>
            <a:r>
              <a:rPr sz="3600" spc="210" dirty="0"/>
              <a:t>Cài</a:t>
            </a:r>
            <a:r>
              <a:rPr sz="3600" spc="-385" dirty="0"/>
              <a:t> </a:t>
            </a:r>
            <a:r>
              <a:rPr sz="3600" spc="114" dirty="0"/>
              <a:t>đặt</a:t>
            </a:r>
            <a:endParaRPr sz="3600" spc="114" dirty="0"/>
          </a:p>
        </p:txBody>
      </p:sp>
      <p:sp>
        <p:nvSpPr>
          <p:cNvPr id="4" name="object 4"/>
          <p:cNvSpPr txBox="1"/>
          <p:nvPr/>
        </p:nvSpPr>
        <p:spPr>
          <a:xfrm>
            <a:off x="10351007" y="6396240"/>
            <a:ext cx="178435" cy="436880"/>
          </a:xfrm>
          <a:prstGeom prst="rect">
            <a:avLst/>
          </a:prstGeom>
        </p:spPr>
        <p:txBody>
          <a:bodyPr vert="horz" wrap="square" lIns="0" tIns="6350" rIns="0" bIns="0" rtlCol="0">
            <a:spAutoFit/>
          </a:bodyPr>
          <a:lstStyle/>
          <a:p>
            <a:pPr marL="38100">
              <a:lnSpc>
                <a:spcPct val="100000"/>
              </a:lnSpc>
              <a:spcBef>
                <a:spcPts val="50"/>
              </a:spcBef>
            </a:pPr>
            <a:fld id="{81D60167-4931-47E6-BA6A-407CBD079E47}" type="slidenum">
              <a:rPr sz="1400" spc="-90" dirty="0">
                <a:solidFill>
                  <a:srgbClr val="FFFFFF"/>
                </a:solidFill>
                <a:latin typeface="Verdana" panose="020B0604030504040204"/>
                <a:cs typeface="Verdana" panose="020B0604030504040204"/>
              </a:rPr>
            </a:fld>
            <a:endParaRPr sz="1400">
              <a:latin typeface="Verdana" panose="020B0604030504040204"/>
              <a:cs typeface="Verdana" panose="020B0604030504040204"/>
            </a:endParaRPr>
          </a:p>
        </p:txBody>
      </p:sp>
      <p:sp>
        <p:nvSpPr>
          <p:cNvPr id="3" name="object 3"/>
          <p:cNvSpPr txBox="1"/>
          <p:nvPr/>
        </p:nvSpPr>
        <p:spPr>
          <a:xfrm>
            <a:off x="1064260" y="1397000"/>
            <a:ext cx="10246360" cy="4074160"/>
          </a:xfrm>
          <a:prstGeom prst="rect">
            <a:avLst/>
          </a:prstGeom>
        </p:spPr>
        <p:txBody>
          <a:bodyPr vert="horz" wrap="square" lIns="0" tIns="129539" rIns="0" bIns="0" rtlCol="0">
            <a:spAutoFit/>
          </a:bodyPr>
          <a:lstStyle/>
          <a:p>
            <a:pPr marL="286385" indent="-274320">
              <a:lnSpc>
                <a:spcPct val="100000"/>
              </a:lnSpc>
              <a:spcBef>
                <a:spcPts val="1020"/>
              </a:spcBef>
              <a:buChar char="•"/>
              <a:tabLst>
                <a:tab pos="286385" algn="l"/>
                <a:tab pos="287020" algn="l"/>
              </a:tabLst>
            </a:pPr>
            <a:r>
              <a:rPr sz="3200" spc="-110" dirty="0">
                <a:solidFill>
                  <a:srgbClr val="585858"/>
                </a:solidFill>
                <a:latin typeface="Arial" panose="020B0604020202020204"/>
                <a:cs typeface="Arial" panose="020B0604020202020204"/>
              </a:rPr>
              <a:t>Cài </a:t>
            </a:r>
            <a:r>
              <a:rPr sz="3200" spc="-180" dirty="0">
                <a:solidFill>
                  <a:srgbClr val="585858"/>
                </a:solidFill>
                <a:latin typeface="Arial" panose="020B0604020202020204"/>
                <a:cs typeface="Arial" panose="020B0604020202020204"/>
              </a:rPr>
              <a:t>Java </a:t>
            </a:r>
            <a:r>
              <a:rPr sz="3200" spc="5" dirty="0">
                <a:solidFill>
                  <a:srgbClr val="585858"/>
                </a:solidFill>
                <a:latin typeface="Arial" panose="020B0604020202020204"/>
                <a:cs typeface="Arial" panose="020B0604020202020204"/>
              </a:rPr>
              <a:t>Development </a:t>
            </a:r>
            <a:r>
              <a:rPr sz="3200" spc="-10" dirty="0">
                <a:solidFill>
                  <a:srgbClr val="585858"/>
                </a:solidFill>
                <a:latin typeface="Arial" panose="020B0604020202020204"/>
                <a:cs typeface="Arial" panose="020B0604020202020204"/>
              </a:rPr>
              <a:t>Kit</a:t>
            </a:r>
            <a:r>
              <a:rPr sz="3200" spc="-220" dirty="0">
                <a:solidFill>
                  <a:srgbClr val="585858"/>
                </a:solidFill>
                <a:latin typeface="Arial" panose="020B0604020202020204"/>
                <a:cs typeface="Arial" panose="020B0604020202020204"/>
              </a:rPr>
              <a:t> </a:t>
            </a:r>
            <a:r>
              <a:rPr sz="3200" spc="-155" dirty="0">
                <a:solidFill>
                  <a:srgbClr val="585858"/>
                </a:solidFill>
                <a:latin typeface="Arial" panose="020B0604020202020204"/>
                <a:cs typeface="Arial" panose="020B0604020202020204"/>
              </a:rPr>
              <a:t>(JDK)</a:t>
            </a:r>
            <a:endParaRPr sz="3200">
              <a:latin typeface="Arial" panose="020B0604020202020204"/>
              <a:cs typeface="Arial" panose="020B0604020202020204"/>
            </a:endParaRPr>
          </a:p>
          <a:p>
            <a:pPr marL="560705" marR="5080" lvl="1" indent="-228600">
              <a:lnSpc>
                <a:spcPts val="2160"/>
              </a:lnSpc>
              <a:spcBef>
                <a:spcPts val="1045"/>
              </a:spcBef>
              <a:buClr>
                <a:srgbClr val="585858"/>
              </a:buClr>
              <a:buChar char="•"/>
              <a:tabLst>
                <a:tab pos="560705" algn="l"/>
                <a:tab pos="561340" algn="l"/>
              </a:tabLst>
            </a:pPr>
            <a:r>
              <a:rPr sz="2800" u="heavy" spc="10" dirty="0">
                <a:solidFill>
                  <a:srgbClr val="EEC118"/>
                </a:solidFill>
                <a:uFill>
                  <a:solidFill>
                    <a:srgbClr val="EEC118"/>
                  </a:solidFill>
                </a:uFill>
                <a:latin typeface="Arial" panose="020B0604020202020204"/>
                <a:cs typeface="Arial" panose="020B0604020202020204"/>
                <a:hlinkClick r:id="rId1"/>
              </a:rPr>
              <a:t>http://www.oracle.com/technetwork/java/javase/downloa</a:t>
            </a:r>
            <a:r>
              <a:rPr sz="2800" u="heavy" spc="-50" dirty="0">
                <a:solidFill>
                  <a:srgbClr val="EEC118"/>
                </a:solidFill>
                <a:uFill>
                  <a:solidFill>
                    <a:srgbClr val="EEC118"/>
                  </a:solidFill>
                </a:uFill>
                <a:latin typeface="Arial" panose="020B0604020202020204"/>
                <a:cs typeface="Arial" panose="020B0604020202020204"/>
                <a:hlinkClick r:id="rId1"/>
              </a:rPr>
              <a:t>ds</a:t>
            </a:r>
            <a:endParaRPr sz="3200">
              <a:latin typeface="Arial" panose="020B0604020202020204"/>
              <a:cs typeface="Arial" panose="020B0604020202020204"/>
            </a:endParaRPr>
          </a:p>
          <a:p>
            <a:pPr marL="286385" indent="-274320">
              <a:lnSpc>
                <a:spcPct val="100000"/>
              </a:lnSpc>
              <a:spcBef>
                <a:spcPts val="1465"/>
              </a:spcBef>
              <a:buChar char="•"/>
              <a:tabLst>
                <a:tab pos="286385" algn="l"/>
                <a:tab pos="287020" algn="l"/>
              </a:tabLst>
            </a:pPr>
            <a:r>
              <a:rPr sz="3200" spc="-110" dirty="0">
                <a:solidFill>
                  <a:srgbClr val="585858"/>
                </a:solidFill>
                <a:latin typeface="Arial" panose="020B0604020202020204"/>
                <a:cs typeface="Arial" panose="020B0604020202020204"/>
              </a:rPr>
              <a:t>Cài</a:t>
            </a:r>
            <a:r>
              <a:rPr sz="3200" spc="-5" dirty="0">
                <a:solidFill>
                  <a:srgbClr val="585858"/>
                </a:solidFill>
                <a:latin typeface="Arial" panose="020B0604020202020204"/>
                <a:cs typeface="Arial" panose="020B0604020202020204"/>
              </a:rPr>
              <a:t> </a:t>
            </a:r>
            <a:r>
              <a:rPr sz="3200" spc="-165" dirty="0">
                <a:solidFill>
                  <a:srgbClr val="585858"/>
                </a:solidFill>
                <a:latin typeface="Arial" panose="020B0604020202020204"/>
                <a:cs typeface="Arial" panose="020B0604020202020204"/>
              </a:rPr>
              <a:t>IDE</a:t>
            </a:r>
            <a:endParaRPr sz="3200">
              <a:latin typeface="Arial" panose="020B0604020202020204"/>
              <a:cs typeface="Arial" panose="020B0604020202020204"/>
            </a:endParaRPr>
          </a:p>
          <a:p>
            <a:pPr marL="560705" lvl="1" indent="-229235">
              <a:lnSpc>
                <a:spcPct val="100000"/>
              </a:lnSpc>
              <a:spcBef>
                <a:spcPts val="775"/>
              </a:spcBef>
              <a:buChar char="•"/>
              <a:tabLst>
                <a:tab pos="560705" algn="l"/>
                <a:tab pos="561340" algn="l"/>
                <a:tab pos="3246120" algn="l"/>
              </a:tabLst>
            </a:pPr>
            <a:r>
              <a:rPr sz="3200" spc="20" dirty="0">
                <a:solidFill>
                  <a:srgbClr val="585858"/>
                </a:solidFill>
                <a:latin typeface="Arial" panose="020B0604020202020204"/>
                <a:cs typeface="Arial" panose="020B0604020202020204"/>
              </a:rPr>
              <a:t>Notepad</a:t>
            </a:r>
            <a:r>
              <a:rPr sz="3200" spc="-30" dirty="0">
                <a:solidFill>
                  <a:srgbClr val="585858"/>
                </a:solidFill>
                <a:latin typeface="Arial" panose="020B0604020202020204"/>
                <a:cs typeface="Arial" panose="020B0604020202020204"/>
              </a:rPr>
              <a:t> </a:t>
            </a:r>
            <a:r>
              <a:rPr sz="3200" spc="225" dirty="0">
                <a:solidFill>
                  <a:srgbClr val="585858"/>
                </a:solidFill>
                <a:latin typeface="Arial" panose="020B0604020202020204"/>
                <a:cs typeface="Arial" panose="020B0604020202020204"/>
              </a:rPr>
              <a:t>/</a:t>
            </a:r>
            <a:r>
              <a:rPr sz="3200" dirty="0">
                <a:solidFill>
                  <a:srgbClr val="585858"/>
                </a:solidFill>
                <a:latin typeface="Arial" panose="020B0604020202020204"/>
                <a:cs typeface="Arial" panose="020B0604020202020204"/>
              </a:rPr>
              <a:t> </a:t>
            </a:r>
            <a:r>
              <a:rPr sz="3200" spc="60" dirty="0">
                <a:solidFill>
                  <a:srgbClr val="585858"/>
                </a:solidFill>
                <a:latin typeface="Arial" panose="020B0604020202020204"/>
                <a:cs typeface="Arial" panose="020B0604020202020204"/>
              </a:rPr>
              <a:t>Notepad++	</a:t>
            </a:r>
            <a:r>
              <a:rPr sz="3200" spc="20" dirty="0">
                <a:solidFill>
                  <a:srgbClr val="585858"/>
                </a:solidFill>
                <a:latin typeface="Arial" panose="020B0604020202020204"/>
                <a:cs typeface="Arial" panose="020B0604020202020204"/>
              </a:rPr>
              <a:t>(</a:t>
            </a:r>
            <a:r>
              <a:rPr sz="3200" u="heavy" spc="20" dirty="0">
                <a:solidFill>
                  <a:srgbClr val="EEC118"/>
                </a:solidFill>
                <a:uFill>
                  <a:solidFill>
                    <a:srgbClr val="EEC118"/>
                  </a:solidFill>
                </a:uFill>
                <a:latin typeface="Arial" panose="020B0604020202020204"/>
                <a:cs typeface="Arial" panose="020B0604020202020204"/>
                <a:hlinkClick r:id="rId2"/>
              </a:rPr>
              <a:t>https://notepad</a:t>
            </a:r>
            <a:r>
              <a:rPr sz="3200" u="heavy" spc="20" dirty="0">
                <a:solidFill>
                  <a:srgbClr val="EEC118"/>
                </a:solidFill>
                <a:uFill>
                  <a:solidFill>
                    <a:srgbClr val="EEC118"/>
                  </a:solidFill>
                </a:uFill>
                <a:latin typeface="Arial" panose="020B0604020202020204"/>
                <a:cs typeface="Arial" panose="020B0604020202020204"/>
                <a:hlinkClick r:id="rId2"/>
              </a:rPr>
              <a:t>-plus-plus.org</a:t>
            </a:r>
            <a:r>
              <a:rPr sz="3200" spc="20" dirty="0">
                <a:solidFill>
                  <a:srgbClr val="585858"/>
                </a:solidFill>
                <a:latin typeface="Arial" panose="020B0604020202020204"/>
                <a:cs typeface="Arial" panose="020B0604020202020204"/>
              </a:rPr>
              <a:t>)</a:t>
            </a:r>
            <a:endParaRPr sz="3200">
              <a:latin typeface="Arial" panose="020B0604020202020204"/>
              <a:cs typeface="Arial" panose="020B0604020202020204"/>
            </a:endParaRPr>
          </a:p>
          <a:p>
            <a:pPr marL="560705" lvl="1" indent="-229235">
              <a:lnSpc>
                <a:spcPct val="100000"/>
              </a:lnSpc>
              <a:spcBef>
                <a:spcPts val="755"/>
              </a:spcBef>
              <a:buChar char="•"/>
              <a:tabLst>
                <a:tab pos="560705" algn="l"/>
                <a:tab pos="561340" algn="l"/>
              </a:tabLst>
            </a:pPr>
            <a:r>
              <a:rPr sz="3200" spc="-75" dirty="0">
                <a:solidFill>
                  <a:srgbClr val="585858"/>
                </a:solidFill>
                <a:latin typeface="Arial" panose="020B0604020202020204"/>
                <a:cs typeface="Arial" panose="020B0604020202020204"/>
              </a:rPr>
              <a:t>Eclipse</a:t>
            </a:r>
            <a:r>
              <a:rPr sz="3200" spc="15" dirty="0">
                <a:solidFill>
                  <a:srgbClr val="585858"/>
                </a:solidFill>
                <a:latin typeface="Arial" panose="020B0604020202020204"/>
                <a:cs typeface="Arial" panose="020B0604020202020204"/>
              </a:rPr>
              <a:t> </a:t>
            </a:r>
            <a:r>
              <a:rPr sz="3200" dirty="0">
                <a:solidFill>
                  <a:srgbClr val="585858"/>
                </a:solidFill>
                <a:latin typeface="Arial" panose="020B0604020202020204"/>
                <a:cs typeface="Arial" panose="020B0604020202020204"/>
              </a:rPr>
              <a:t>(</a:t>
            </a:r>
            <a:r>
              <a:rPr sz="3200" u="heavy" dirty="0">
                <a:solidFill>
                  <a:srgbClr val="EEC118"/>
                </a:solidFill>
                <a:uFill>
                  <a:solidFill>
                    <a:srgbClr val="EEC118"/>
                  </a:solidFill>
                </a:uFill>
                <a:latin typeface="Arial" panose="020B0604020202020204"/>
                <a:cs typeface="Arial" panose="020B0604020202020204"/>
                <a:hlinkClick r:id="rId3"/>
              </a:rPr>
              <a:t>http://www.eclipse.org</a:t>
            </a:r>
            <a:r>
              <a:rPr sz="3200" dirty="0">
                <a:solidFill>
                  <a:srgbClr val="585858"/>
                </a:solidFill>
                <a:latin typeface="Arial" panose="020B0604020202020204"/>
                <a:cs typeface="Arial" panose="020B0604020202020204"/>
              </a:rPr>
              <a:t>)</a:t>
            </a:r>
            <a:endParaRPr sz="3200">
              <a:latin typeface="Arial" panose="020B0604020202020204"/>
              <a:cs typeface="Arial" panose="020B0604020202020204"/>
            </a:endParaRPr>
          </a:p>
          <a:p>
            <a:pPr marL="560705" lvl="1" indent="-229235">
              <a:lnSpc>
                <a:spcPct val="100000"/>
              </a:lnSpc>
              <a:spcBef>
                <a:spcPts val="765"/>
              </a:spcBef>
              <a:buChar char="•"/>
              <a:tabLst>
                <a:tab pos="560705" algn="l"/>
                <a:tab pos="561340" algn="l"/>
                <a:tab pos="1770380" algn="l"/>
              </a:tabLst>
            </a:pPr>
            <a:r>
              <a:rPr sz="3200" spc="-50" dirty="0">
                <a:solidFill>
                  <a:srgbClr val="585858"/>
                </a:solidFill>
                <a:latin typeface="Arial" panose="020B0604020202020204"/>
                <a:cs typeface="Arial" panose="020B0604020202020204"/>
              </a:rPr>
              <a:t>NetBeans	</a:t>
            </a:r>
            <a:r>
              <a:rPr sz="3200" spc="15" dirty="0">
                <a:solidFill>
                  <a:srgbClr val="585858"/>
                </a:solidFill>
                <a:latin typeface="Arial" panose="020B0604020202020204"/>
                <a:cs typeface="Arial" panose="020B0604020202020204"/>
              </a:rPr>
              <a:t>(</a:t>
            </a:r>
            <a:r>
              <a:rPr sz="3200" u="heavy" spc="15" dirty="0">
                <a:solidFill>
                  <a:srgbClr val="EEC118"/>
                </a:solidFill>
                <a:uFill>
                  <a:solidFill>
                    <a:srgbClr val="EEC118"/>
                  </a:solidFill>
                </a:uFill>
                <a:latin typeface="Arial" panose="020B0604020202020204"/>
                <a:cs typeface="Arial" panose="020B0604020202020204"/>
                <a:hlinkClick r:id="rId4"/>
              </a:rPr>
              <a:t>http://netbeans.org</a:t>
            </a:r>
            <a:r>
              <a:rPr sz="3200" spc="15" dirty="0">
                <a:solidFill>
                  <a:srgbClr val="585858"/>
                </a:solidFill>
                <a:latin typeface="Arial" panose="020B0604020202020204"/>
                <a:cs typeface="Arial" panose="020B0604020202020204"/>
              </a:rPr>
              <a:t>)</a:t>
            </a:r>
            <a:endParaRPr sz="3200">
              <a:latin typeface="Arial" panose="020B0604020202020204"/>
              <a:cs typeface="Arial" panose="020B0604020202020204"/>
            </a:endParaRPr>
          </a:p>
          <a:p>
            <a:pPr marL="560705" lvl="1" indent="-229235">
              <a:lnSpc>
                <a:spcPct val="100000"/>
              </a:lnSpc>
              <a:spcBef>
                <a:spcPts val="760"/>
              </a:spcBef>
              <a:buChar char="•"/>
              <a:tabLst>
                <a:tab pos="560705" algn="l"/>
                <a:tab pos="561340" algn="l"/>
              </a:tabLst>
            </a:pPr>
            <a:r>
              <a:rPr sz="3200" spc="-20" dirty="0">
                <a:solidFill>
                  <a:srgbClr val="585858"/>
                </a:solidFill>
                <a:latin typeface="Arial" panose="020B0604020202020204"/>
                <a:cs typeface="Arial" panose="020B0604020202020204"/>
              </a:rPr>
              <a:t>IntelliJ </a:t>
            </a:r>
            <a:r>
              <a:rPr sz="3200" spc="-110" dirty="0">
                <a:solidFill>
                  <a:srgbClr val="585858"/>
                </a:solidFill>
                <a:latin typeface="Arial" panose="020B0604020202020204"/>
                <a:cs typeface="Arial" panose="020B0604020202020204"/>
              </a:rPr>
              <a:t>IDEA</a:t>
            </a:r>
            <a:r>
              <a:rPr sz="3200" spc="35" dirty="0">
                <a:solidFill>
                  <a:srgbClr val="585858"/>
                </a:solidFill>
                <a:latin typeface="Arial" panose="020B0604020202020204"/>
                <a:cs typeface="Arial" panose="020B0604020202020204"/>
              </a:rPr>
              <a:t> </a:t>
            </a:r>
            <a:r>
              <a:rPr sz="3200" spc="10" dirty="0">
                <a:solidFill>
                  <a:srgbClr val="585858"/>
                </a:solidFill>
                <a:latin typeface="Arial" panose="020B0604020202020204"/>
                <a:cs typeface="Arial" panose="020B0604020202020204"/>
              </a:rPr>
              <a:t>(</a:t>
            </a:r>
            <a:r>
              <a:rPr sz="3200" u="heavy" spc="10" dirty="0">
                <a:solidFill>
                  <a:srgbClr val="EEC118"/>
                </a:solidFill>
                <a:uFill>
                  <a:solidFill>
                    <a:srgbClr val="EEC118"/>
                  </a:solidFill>
                </a:uFill>
                <a:latin typeface="Arial" panose="020B0604020202020204"/>
                <a:cs typeface="Arial" panose="020B0604020202020204"/>
                <a:hlinkClick r:id="rId5"/>
              </a:rPr>
              <a:t>http://www.jetbrains.com/idea</a:t>
            </a:r>
            <a:r>
              <a:rPr sz="3200" spc="10" dirty="0">
                <a:solidFill>
                  <a:srgbClr val="585858"/>
                </a:solidFill>
                <a:latin typeface="Arial" panose="020B0604020202020204"/>
                <a:cs typeface="Arial" panose="020B0604020202020204"/>
              </a:rPr>
              <a:t>)</a:t>
            </a:r>
            <a:endParaRPr sz="3200">
              <a:latin typeface="Arial" panose="020B0604020202020204"/>
              <a:cs typeface="Arial" panose="020B06040202020202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2098" name="Title 132097"/>
          <p:cNvSpPr>
            <a:spLocks noGrp="1"/>
          </p:cNvSpPr>
          <p:nvPr>
            <p:ph type="title"/>
          </p:nvPr>
        </p:nvSpPr>
        <p:spPr/>
        <p:txBody>
          <a:bodyPr anchor="b" anchorCtr="0"/>
          <a:p>
            <a:pPr algn="l"/>
            <a:r>
              <a:rPr err="1">
                <a:latin typeface="VNI-Times" pitchFamily="2" charset="0"/>
              </a:rPr>
              <a:t>Ví</a:t>
            </a:r>
            <a:r>
              <a:rPr>
                <a:latin typeface="VNI-Times" pitchFamily="2" charset="0"/>
              </a:rPr>
              <a:t> </a:t>
            </a:r>
            <a:r>
              <a:rPr err="1">
                <a:latin typeface="VNI-Times" pitchFamily="2" charset="0"/>
              </a:rPr>
              <a:t>duï</a:t>
            </a:r>
            <a:r>
              <a:rPr>
                <a:latin typeface="VNI-Times" pitchFamily="2" charset="0"/>
              </a:rPr>
              <a:t>:</a:t>
            </a:r>
            <a:endParaRPr>
              <a:latin typeface="VNI-Times" pitchFamily="2" charset="0"/>
            </a:endParaRPr>
          </a:p>
        </p:txBody>
      </p:sp>
      <p:sp>
        <p:nvSpPr>
          <p:cNvPr id="132099" name="Text Placeholder 132098"/>
          <p:cNvSpPr>
            <a:spLocks noGrp="1"/>
          </p:cNvSpPr>
          <p:nvPr>
            <p:ph type="body" idx="1"/>
          </p:nvPr>
        </p:nvSpPr>
        <p:spPr>
          <a:xfrm>
            <a:off x="609600" y="1600200"/>
            <a:ext cx="10972800" cy="4932045"/>
          </a:xfrm>
        </p:spPr>
        <p:txBody>
          <a:bodyPr/>
          <a:p>
            <a:pPr>
              <a:lnSpc>
                <a:spcPct val="80000"/>
              </a:lnSpc>
              <a:buSzTx/>
              <a:buNone/>
            </a:pPr>
            <a:r>
              <a:rPr sz="2400">
                <a:latin typeface="Arial" panose="020B0604020202020204" pitchFamily="34" charset="0"/>
                <a:cs typeface="Arial" panose="020B0604020202020204" pitchFamily="34" charset="0"/>
              </a:rPr>
              <a:t>public class </a:t>
            </a:r>
            <a:r>
              <a:rPr sz="2400" b="1">
                <a:latin typeface="Arial" panose="020B0604020202020204" pitchFamily="34" charset="0"/>
                <a:cs typeface="Arial" panose="020B0604020202020204" pitchFamily="34" charset="0"/>
              </a:rPr>
              <a:t>bt1</a:t>
            </a:r>
            <a:endParaRPr sz="2400">
              <a:latin typeface="Arial" panose="020B0604020202020204" pitchFamily="34" charset="0"/>
              <a:cs typeface="Arial" panose="020B0604020202020204" pitchFamily="34" charset="0"/>
            </a:endParaRPr>
          </a:p>
          <a:p>
            <a:pPr>
              <a:lnSpc>
                <a:spcPct val="80000"/>
              </a:lnSpc>
              <a:buSzTx/>
              <a:buNone/>
            </a:pPr>
            <a:r>
              <a:rPr sz="2400">
                <a:latin typeface="Arial" panose="020B0604020202020204" pitchFamily="34" charset="0"/>
                <a:cs typeface="Arial" panose="020B0604020202020204" pitchFamily="34" charset="0"/>
              </a:rPr>
              <a:t>{</a:t>
            </a:r>
            <a:endParaRPr sz="2400">
              <a:latin typeface="Arial" panose="020B0604020202020204" pitchFamily="34" charset="0"/>
              <a:cs typeface="Arial" panose="020B0604020202020204" pitchFamily="34" charset="0"/>
            </a:endParaRPr>
          </a:p>
          <a:p>
            <a:pPr>
              <a:lnSpc>
                <a:spcPct val="80000"/>
              </a:lnSpc>
              <a:buSzTx/>
              <a:buNone/>
            </a:pPr>
            <a:r>
              <a:rPr sz="2400">
                <a:latin typeface="Arial" panose="020B0604020202020204" pitchFamily="34" charset="0"/>
                <a:cs typeface="Arial" panose="020B0604020202020204" pitchFamily="34" charset="0"/>
              </a:rPr>
              <a:t>	public static void </a:t>
            </a:r>
            <a:r>
              <a:rPr sz="2400" err="1">
                <a:latin typeface="Arial" panose="020B0604020202020204" pitchFamily="34" charset="0"/>
                <a:cs typeface="Arial" panose="020B0604020202020204" pitchFamily="34" charset="0"/>
              </a:rPr>
              <a:t>main(String</a:t>
            </a:r>
            <a:r>
              <a:rPr sz="2400">
                <a:latin typeface="Arial" panose="020B0604020202020204" pitchFamily="34" charset="0"/>
                <a:cs typeface="Arial" panose="020B0604020202020204" pitchFamily="34" charset="0"/>
              </a:rPr>
              <a:t> </a:t>
            </a:r>
            <a:r>
              <a:rPr sz="2400" err="1">
                <a:latin typeface="Arial" panose="020B0604020202020204" pitchFamily="34" charset="0"/>
                <a:cs typeface="Arial" panose="020B0604020202020204" pitchFamily="34" charset="0"/>
              </a:rPr>
              <a:t>args</a:t>
            </a:r>
            <a:r>
              <a:rPr sz="2400">
                <a:latin typeface="Arial" panose="020B0604020202020204" pitchFamily="34" charset="0"/>
                <a:cs typeface="Arial" panose="020B0604020202020204" pitchFamily="34" charset="0"/>
              </a:rPr>
              <a:t>[])</a:t>
            </a:r>
            <a:endParaRPr sz="2400">
              <a:latin typeface="Arial" panose="020B0604020202020204" pitchFamily="34" charset="0"/>
              <a:cs typeface="Arial" panose="020B0604020202020204" pitchFamily="34" charset="0"/>
            </a:endParaRPr>
          </a:p>
          <a:p>
            <a:pPr>
              <a:lnSpc>
                <a:spcPct val="80000"/>
              </a:lnSpc>
              <a:buSzTx/>
              <a:buNone/>
            </a:pPr>
            <a:r>
              <a:rPr sz="2400">
                <a:latin typeface="Arial" panose="020B0604020202020204" pitchFamily="34" charset="0"/>
                <a:cs typeface="Arial" panose="020B0604020202020204" pitchFamily="34" charset="0"/>
              </a:rPr>
              <a:t>             {</a:t>
            </a:r>
            <a:endParaRPr sz="2400">
              <a:latin typeface="Arial" panose="020B0604020202020204" pitchFamily="34" charset="0"/>
              <a:cs typeface="Arial" panose="020B0604020202020204" pitchFamily="34" charset="0"/>
            </a:endParaRPr>
          </a:p>
          <a:p>
            <a:pPr lvl="2">
              <a:lnSpc>
                <a:spcPct val="80000"/>
              </a:lnSpc>
              <a:buSzTx/>
              <a:buNone/>
            </a:pPr>
            <a:r>
              <a:rPr sz="2400">
                <a:latin typeface="Arial" panose="020B0604020202020204" pitchFamily="34" charset="0"/>
                <a:cs typeface="Arial" panose="020B0604020202020204" pitchFamily="34" charset="0"/>
              </a:rPr>
              <a:t>	</a:t>
            </a:r>
            <a:r>
              <a:rPr sz="2400" err="1">
                <a:latin typeface="Arial" panose="020B0604020202020204" pitchFamily="34" charset="0"/>
                <a:cs typeface="Arial" panose="020B0604020202020204" pitchFamily="34" charset="0"/>
              </a:rPr>
              <a:t>System.out.println("Xin</a:t>
            </a:r>
            <a:r>
              <a:rPr sz="2400">
                <a:latin typeface="Arial" panose="020B0604020202020204" pitchFamily="34" charset="0"/>
                <a:cs typeface="Arial" panose="020B0604020202020204" pitchFamily="34" charset="0"/>
              </a:rPr>
              <a:t> </a:t>
            </a:r>
            <a:r>
              <a:rPr sz="2400" err="1">
                <a:latin typeface="Arial" panose="020B0604020202020204" pitchFamily="34" charset="0"/>
                <a:cs typeface="Arial" panose="020B0604020202020204" pitchFamily="34" charset="0"/>
              </a:rPr>
              <a:t>chao</a:t>
            </a:r>
            <a:r>
              <a:rPr sz="2400">
                <a:latin typeface="Arial" panose="020B0604020202020204" pitchFamily="34" charset="0"/>
                <a:cs typeface="Arial" panose="020B0604020202020204" pitchFamily="34" charset="0"/>
              </a:rPr>
              <a:t> !");</a:t>
            </a:r>
            <a:endParaRPr sz="2400">
              <a:latin typeface="Arial" panose="020B0604020202020204" pitchFamily="34" charset="0"/>
              <a:cs typeface="Arial" panose="020B0604020202020204" pitchFamily="34" charset="0"/>
            </a:endParaRPr>
          </a:p>
          <a:p>
            <a:pPr lvl="1">
              <a:lnSpc>
                <a:spcPct val="80000"/>
              </a:lnSpc>
              <a:buSzTx/>
              <a:buNone/>
            </a:pPr>
            <a:r>
              <a:rPr sz="2400">
                <a:latin typeface="Arial" panose="020B0604020202020204" pitchFamily="34" charset="0"/>
                <a:cs typeface="Arial" panose="020B0604020202020204" pitchFamily="34" charset="0"/>
              </a:rPr>
              <a:t> 		     }</a:t>
            </a:r>
            <a:endParaRPr sz="2400">
              <a:latin typeface="Arial" panose="020B0604020202020204" pitchFamily="34" charset="0"/>
              <a:cs typeface="Arial" panose="020B0604020202020204" pitchFamily="34" charset="0"/>
            </a:endParaRPr>
          </a:p>
          <a:p>
            <a:pPr>
              <a:lnSpc>
                <a:spcPct val="80000"/>
              </a:lnSpc>
              <a:buSzTx/>
              <a:buNone/>
            </a:pPr>
            <a:r>
              <a:rPr sz="2400">
                <a:latin typeface="Arial" panose="020B0604020202020204" pitchFamily="34" charset="0"/>
                <a:cs typeface="Arial" panose="020B0604020202020204" pitchFamily="34" charset="0"/>
              </a:rPr>
              <a:t>}</a:t>
            </a:r>
            <a:endParaRPr sz="2400">
              <a:latin typeface="Arial" panose="020B0604020202020204" pitchFamily="34" charset="0"/>
              <a:cs typeface="Arial" panose="020B0604020202020204" pitchFamily="34" charset="0"/>
            </a:endParaRPr>
          </a:p>
          <a:p>
            <a:pPr>
              <a:lnSpc>
                <a:spcPct val="80000"/>
              </a:lnSpc>
              <a:buSzTx/>
              <a:buNone/>
            </a:pPr>
            <a:endParaRPr sz="2400">
              <a:latin typeface="Arial" panose="020B0604020202020204" pitchFamily="34" charset="0"/>
              <a:cs typeface="Arial" panose="020B0604020202020204" pitchFamily="34" charset="0"/>
            </a:endParaRPr>
          </a:p>
          <a:p>
            <a:pPr>
              <a:lnSpc>
                <a:spcPct val="80000"/>
              </a:lnSpc>
              <a:buSzTx/>
              <a:buNone/>
            </a:pPr>
            <a:r>
              <a:rPr lang="en-US" sz="2400" err="1">
                <a:latin typeface="Arial" panose="020B0604020202020204" pitchFamily="34" charset="0"/>
                <a:cs typeface="Arial" panose="020B0604020202020204" pitchFamily="34" charset="0"/>
              </a:rPr>
              <a:t>Lưu vào thư mục</a:t>
            </a:r>
            <a:r>
              <a:rPr sz="2400">
                <a:latin typeface="Arial" panose="020B0604020202020204" pitchFamily="34" charset="0"/>
                <a:cs typeface="Arial" panose="020B0604020202020204" pitchFamily="34" charset="0"/>
              </a:rPr>
              <a:t> </a:t>
            </a:r>
            <a:r>
              <a:rPr lang="en-US" sz="2400">
                <a:latin typeface="Arial" panose="020B0604020202020204" pitchFamily="34" charset="0"/>
                <a:cs typeface="Arial" panose="020B0604020202020204" pitchFamily="34" charset="0"/>
              </a:rPr>
              <a:t>D</a:t>
            </a:r>
            <a:r>
              <a:rPr sz="2400">
                <a:latin typeface="Arial" panose="020B0604020202020204" pitchFamily="34" charset="0"/>
                <a:cs typeface="Arial" panose="020B0604020202020204" pitchFamily="34" charset="0"/>
              </a:rPr>
              <a:t>:\B</a:t>
            </a:r>
            <a:r>
              <a:rPr lang="en-US" sz="2400">
                <a:latin typeface="Arial" panose="020B0604020202020204" pitchFamily="34" charset="0"/>
                <a:cs typeface="Arial" panose="020B0604020202020204" pitchFamily="34" charset="0"/>
              </a:rPr>
              <a:t>TJAVA</a:t>
            </a:r>
            <a:r>
              <a:rPr sz="2400">
                <a:latin typeface="Arial" panose="020B0604020202020204" pitchFamily="34" charset="0"/>
                <a:cs typeface="Arial" panose="020B0604020202020204" pitchFamily="34" charset="0"/>
              </a:rPr>
              <a:t>, </a:t>
            </a:r>
            <a:r>
              <a:rPr lang="en-US" sz="2400">
                <a:latin typeface="Arial" panose="020B0604020202020204" pitchFamily="34" charset="0"/>
                <a:cs typeface="Arial" panose="020B0604020202020204" pitchFamily="34" charset="0"/>
              </a:rPr>
              <a:t>đặt tên</a:t>
            </a:r>
            <a:r>
              <a:rPr sz="2400">
                <a:latin typeface="Arial" panose="020B0604020202020204" pitchFamily="34" charset="0"/>
                <a:cs typeface="Arial" panose="020B0604020202020204" pitchFamily="34" charset="0"/>
              </a:rPr>
              <a:t> </a:t>
            </a:r>
            <a:r>
              <a:rPr sz="2400" u="sng">
                <a:latin typeface="Arial" panose="020B0604020202020204" pitchFamily="34" charset="0"/>
                <a:cs typeface="Arial" panose="020B0604020202020204" pitchFamily="34" charset="0"/>
              </a:rPr>
              <a:t>bt1.java</a:t>
            </a:r>
            <a:endParaRPr sz="2400">
              <a:latin typeface="Arial" panose="020B0604020202020204" pitchFamily="34" charset="0"/>
              <a:cs typeface="Arial" panose="020B0604020202020204" pitchFamily="34" charset="0"/>
            </a:endParaRPr>
          </a:p>
          <a:p>
            <a:pPr>
              <a:lnSpc>
                <a:spcPct val="80000"/>
              </a:lnSpc>
              <a:buSzTx/>
              <a:buNone/>
            </a:pPr>
            <a:r>
              <a:rPr lang="en-US" sz="2400" err="1">
                <a:latin typeface="Arial" panose="020B0604020202020204" pitchFamily="34" charset="0"/>
                <a:cs typeface="Arial" panose="020B0604020202020204" pitchFamily="34" charset="0"/>
              </a:rPr>
              <a:t>Biên dịch chương trình</a:t>
            </a:r>
            <a:r>
              <a:rPr sz="2400">
                <a:latin typeface="Arial" panose="020B0604020202020204" pitchFamily="34" charset="0"/>
                <a:cs typeface="Arial" panose="020B0604020202020204" pitchFamily="34" charset="0"/>
              </a:rPr>
              <a:t>: </a:t>
            </a:r>
            <a:endParaRPr sz="2400">
              <a:latin typeface="Arial" panose="020B0604020202020204" pitchFamily="34" charset="0"/>
              <a:cs typeface="Arial" panose="020B0604020202020204" pitchFamily="34" charset="0"/>
            </a:endParaRPr>
          </a:p>
          <a:p>
            <a:pPr lvl="1">
              <a:lnSpc>
                <a:spcPct val="80000"/>
              </a:lnSpc>
              <a:buSzTx/>
              <a:buNone/>
            </a:pPr>
            <a:r>
              <a:rPr sz="2400">
                <a:latin typeface="Arial" panose="020B0604020202020204" pitchFamily="34" charset="0"/>
                <a:cs typeface="Arial" panose="020B0604020202020204" pitchFamily="34" charset="0"/>
              </a:rPr>
              <a:t>		</a:t>
            </a:r>
            <a:r>
              <a:rPr lang="en-US" sz="2400">
                <a:latin typeface="Arial" panose="020B0604020202020204" pitchFamily="34" charset="0"/>
                <a:cs typeface="Arial" panose="020B0604020202020204" pitchFamily="34" charset="0"/>
                <a:sym typeface="+mn-ea"/>
              </a:rPr>
              <a:t>D</a:t>
            </a:r>
            <a:r>
              <a:rPr sz="2400">
                <a:latin typeface="Arial" panose="020B0604020202020204" pitchFamily="34" charset="0"/>
                <a:cs typeface="Arial" panose="020B0604020202020204" pitchFamily="34" charset="0"/>
                <a:sym typeface="+mn-ea"/>
              </a:rPr>
              <a:t>:\B</a:t>
            </a:r>
            <a:r>
              <a:rPr lang="en-US" sz="2400">
                <a:latin typeface="Arial" panose="020B0604020202020204" pitchFamily="34" charset="0"/>
                <a:cs typeface="Arial" panose="020B0604020202020204" pitchFamily="34" charset="0"/>
                <a:sym typeface="+mn-ea"/>
              </a:rPr>
              <a:t>TJAVA</a:t>
            </a:r>
            <a:r>
              <a:rPr sz="2400">
                <a:latin typeface="Arial" panose="020B0604020202020204" pitchFamily="34" charset="0"/>
                <a:cs typeface="Arial" panose="020B0604020202020204" pitchFamily="34" charset="0"/>
              </a:rPr>
              <a:t>&gt;</a:t>
            </a:r>
            <a:r>
              <a:rPr sz="2400" err="1">
                <a:latin typeface="Arial" panose="020B0604020202020204" pitchFamily="34" charset="0"/>
                <a:cs typeface="Arial" panose="020B0604020202020204" pitchFamily="34" charset="0"/>
              </a:rPr>
              <a:t>javac</a:t>
            </a:r>
            <a:r>
              <a:rPr sz="2400">
                <a:latin typeface="Arial" panose="020B0604020202020204" pitchFamily="34" charset="0"/>
                <a:cs typeface="Arial" panose="020B0604020202020204" pitchFamily="34" charset="0"/>
              </a:rPr>
              <a:t> bt1.java</a:t>
            </a:r>
            <a:endParaRPr sz="2400">
              <a:latin typeface="Arial" panose="020B0604020202020204" pitchFamily="34" charset="0"/>
              <a:cs typeface="Arial" panose="020B0604020202020204" pitchFamily="34" charset="0"/>
            </a:endParaRPr>
          </a:p>
          <a:p>
            <a:pPr>
              <a:lnSpc>
                <a:spcPct val="80000"/>
              </a:lnSpc>
              <a:buSzTx/>
              <a:buNone/>
            </a:pPr>
            <a:r>
              <a:rPr sz="2400" err="1">
                <a:latin typeface="Arial" panose="020B0604020202020204" pitchFamily="34" charset="0"/>
                <a:cs typeface="Arial" panose="020B0604020202020204" pitchFamily="34" charset="0"/>
              </a:rPr>
              <a:t>T</a:t>
            </a:r>
            <a:r>
              <a:rPr lang="en-US" sz="2400" err="1">
                <a:latin typeface="Arial" panose="020B0604020202020204" pitchFamily="34" charset="0"/>
                <a:cs typeface="Arial" panose="020B0604020202020204" pitchFamily="34" charset="0"/>
              </a:rPr>
              <a:t>hô</a:t>
            </a:r>
            <a:r>
              <a:rPr lang="en-US" sz="2400" err="1">
                <a:latin typeface="Arial" panose="020B0604020202020204" pitchFamily="34" charset="0"/>
                <a:cs typeface="Arial" panose="020B0604020202020204" pitchFamily="34" charset="0"/>
                <a:sym typeface="+mn-ea"/>
              </a:rPr>
              <a:t>ng dịch chương trình</a:t>
            </a:r>
            <a:r>
              <a:rPr sz="2400">
                <a:latin typeface="Arial" panose="020B0604020202020204" pitchFamily="34" charset="0"/>
                <a:cs typeface="Arial" panose="020B0604020202020204" pitchFamily="34" charset="0"/>
              </a:rPr>
              <a:t>:</a:t>
            </a:r>
            <a:br>
              <a:rPr sz="2400">
                <a:latin typeface="Arial" panose="020B0604020202020204" pitchFamily="34" charset="0"/>
                <a:cs typeface="Arial" panose="020B0604020202020204" pitchFamily="34" charset="0"/>
              </a:rPr>
            </a:br>
            <a:r>
              <a:rPr sz="2400">
                <a:latin typeface="Arial" panose="020B0604020202020204" pitchFamily="34" charset="0"/>
                <a:cs typeface="Arial" panose="020B0604020202020204" pitchFamily="34" charset="0"/>
              </a:rPr>
              <a:t>	</a:t>
            </a:r>
            <a:r>
              <a:rPr lang="en-US" sz="2400">
                <a:latin typeface="Arial" panose="020B0604020202020204" pitchFamily="34" charset="0"/>
                <a:cs typeface="Arial" panose="020B0604020202020204" pitchFamily="34" charset="0"/>
                <a:sym typeface="+mn-ea"/>
              </a:rPr>
              <a:t>D</a:t>
            </a:r>
            <a:r>
              <a:rPr sz="2400">
                <a:latin typeface="Arial" panose="020B0604020202020204" pitchFamily="34" charset="0"/>
                <a:cs typeface="Arial" panose="020B0604020202020204" pitchFamily="34" charset="0"/>
                <a:sym typeface="+mn-ea"/>
              </a:rPr>
              <a:t>:\B</a:t>
            </a:r>
            <a:r>
              <a:rPr lang="en-US" sz="2400">
                <a:latin typeface="Arial" panose="020B0604020202020204" pitchFamily="34" charset="0"/>
                <a:cs typeface="Arial" panose="020B0604020202020204" pitchFamily="34" charset="0"/>
                <a:sym typeface="+mn-ea"/>
              </a:rPr>
              <a:t>TJAVA</a:t>
            </a:r>
            <a:r>
              <a:rPr sz="2400">
                <a:latin typeface="Arial" panose="020B0604020202020204" pitchFamily="34" charset="0"/>
                <a:cs typeface="Arial" panose="020B0604020202020204" pitchFamily="34" charset="0"/>
              </a:rPr>
              <a:t> &gt;java bt1 </a:t>
            </a:r>
            <a:endParaRPr sz="2400">
              <a:latin typeface="Arial" panose="020B0604020202020204" pitchFamily="34" charset="0"/>
              <a:cs typeface="Arial" panose="020B0604020202020204" pitchFamily="34" charset="0"/>
            </a:endParaRPr>
          </a:p>
          <a:p>
            <a:pPr>
              <a:lnSpc>
                <a:spcPct val="80000"/>
              </a:lnSpc>
            </a:pPr>
            <a:endParaRPr sz="2400">
              <a:latin typeface="Arial" panose="020B0604020202020204" pitchFamily="34" charset="0"/>
              <a:cs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 	</a:t>
            </a:r>
            <a:r>
              <a:rPr lang="en-US" dirty="0" err="1"/>
              <a:t>Tổng</a:t>
            </a:r>
            <a:r>
              <a:rPr lang="en-US" dirty="0"/>
              <a:t> </a:t>
            </a:r>
            <a:r>
              <a:rPr lang="en-US" dirty="0" err="1"/>
              <a:t>quan</a:t>
            </a:r>
            <a:r>
              <a:rPr lang="en-US" dirty="0"/>
              <a:t> </a:t>
            </a:r>
            <a:r>
              <a:rPr lang="en-US" dirty="0" err="1"/>
              <a:t>lập</a:t>
            </a:r>
            <a:r>
              <a:rPr lang="en-US" dirty="0"/>
              <a:t> </a:t>
            </a:r>
            <a:r>
              <a:rPr lang="en-US" dirty="0" err="1"/>
              <a:t>trình</a:t>
            </a:r>
            <a:r>
              <a:rPr lang="en-US" dirty="0"/>
              <a:t> </a:t>
            </a:r>
            <a:r>
              <a:rPr lang="en-US" dirty="0" smtClean="0"/>
              <a:t>Java </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 </a:t>
            </a:r>
            <a:r>
              <a:rPr lang="en-US" dirty="0" err="1" smtClean="0"/>
              <a:t>Kiểu</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cơ</a:t>
            </a:r>
            <a:r>
              <a:rPr lang="en-US" dirty="0" smtClean="0"/>
              <a:t> </a:t>
            </a:r>
            <a:r>
              <a:rPr lang="en-US" dirty="0" err="1" smtClean="0"/>
              <a:t>bản</a:t>
            </a:r>
            <a:r>
              <a:rPr lang="en-US" dirty="0" smtClean="0"/>
              <a:t> </a:t>
            </a:r>
            <a:endParaRPr lang="en-US" dirty="0" smtClean="0"/>
          </a:p>
          <a:p>
            <a:pPr marL="0" indent="0">
              <a:buNone/>
            </a:pPr>
            <a:r>
              <a:rPr lang="en-US" dirty="0" smtClean="0"/>
              <a:t> </a:t>
            </a:r>
            <a:r>
              <a:rPr lang="en-US" dirty="0" err="1" smtClean="0"/>
              <a:t>Hằng</a:t>
            </a:r>
            <a:r>
              <a:rPr lang="en-US" dirty="0" smtClean="0"/>
              <a:t>, </a:t>
            </a:r>
            <a:r>
              <a:rPr lang="en-US" dirty="0" err="1" smtClean="0"/>
              <a:t>biến</a:t>
            </a:r>
            <a:endParaRPr lang="en-US" dirty="0" smtClean="0"/>
          </a:p>
          <a:p>
            <a:pPr marL="0" indent="0">
              <a:buNone/>
            </a:pPr>
            <a:r>
              <a:rPr lang="en-US" dirty="0" smtClean="0"/>
              <a:t> </a:t>
            </a:r>
            <a:r>
              <a:rPr lang="en-US" dirty="0" err="1"/>
              <a:t>Toán</a:t>
            </a:r>
            <a:r>
              <a:rPr lang="en-US" dirty="0"/>
              <a:t> </a:t>
            </a:r>
            <a:r>
              <a:rPr lang="en-US" dirty="0" err="1"/>
              <a:t>tử</a:t>
            </a:r>
            <a:r>
              <a:rPr lang="en-US" dirty="0"/>
              <a:t>, </a:t>
            </a:r>
            <a:r>
              <a:rPr lang="en-US" dirty="0" err="1"/>
              <a:t>Biểu</a:t>
            </a:r>
            <a:r>
              <a:rPr lang="en-US" dirty="0"/>
              <a:t> </a:t>
            </a:r>
            <a:r>
              <a:rPr lang="en-US" dirty="0" err="1"/>
              <a:t>thức</a:t>
            </a:r>
            <a:endParaRPr lang="en-US" dirty="0"/>
          </a:p>
          <a:p>
            <a:pPr marL="0" indent="0">
              <a:buNone/>
            </a:pPr>
            <a:r>
              <a:rPr lang="en-US" dirty="0" smtClean="0"/>
              <a:t> </a:t>
            </a:r>
            <a:r>
              <a:rPr lang="en-US" dirty="0" err="1"/>
              <a:t>Các</a:t>
            </a:r>
            <a:r>
              <a:rPr lang="en-US" dirty="0"/>
              <a:t> </a:t>
            </a:r>
            <a:r>
              <a:rPr lang="en-US" dirty="0" err="1"/>
              <a:t>cấu</a:t>
            </a:r>
            <a:r>
              <a:rPr lang="en-US" dirty="0"/>
              <a:t> </a:t>
            </a:r>
            <a:r>
              <a:rPr lang="en-US" dirty="0" err="1"/>
              <a:t>trúc</a:t>
            </a:r>
            <a:r>
              <a:rPr lang="en-US" dirty="0"/>
              <a:t> </a:t>
            </a:r>
            <a:r>
              <a:rPr lang="en-US" dirty="0" err="1"/>
              <a:t>lệnh</a:t>
            </a:r>
            <a:r>
              <a:rPr lang="en-US" dirty="0"/>
              <a:t> </a:t>
            </a:r>
            <a:r>
              <a:rPr lang="en-US" dirty="0" err="1"/>
              <a:t>trên</a:t>
            </a:r>
            <a:r>
              <a:rPr lang="en-US" dirty="0"/>
              <a:t> Java (</a:t>
            </a:r>
            <a:r>
              <a:rPr lang="en-US" dirty="0" err="1"/>
              <a:t>cấu</a:t>
            </a:r>
            <a:r>
              <a:rPr lang="en-US" dirty="0"/>
              <a:t> </a:t>
            </a:r>
            <a:r>
              <a:rPr lang="en-US" dirty="0" err="1"/>
              <a:t>trúc</a:t>
            </a:r>
            <a:r>
              <a:rPr lang="en-US" dirty="0"/>
              <a:t> </a:t>
            </a:r>
            <a:r>
              <a:rPr lang="en-US" dirty="0" err="1"/>
              <a:t>điều</a:t>
            </a:r>
            <a:r>
              <a:rPr lang="en-US" dirty="0"/>
              <a:t> </a:t>
            </a:r>
            <a:r>
              <a:rPr lang="en-US" dirty="0" err="1"/>
              <a:t>khiển</a:t>
            </a:r>
            <a:r>
              <a:rPr lang="en-US" dirty="0"/>
              <a:t>, </a:t>
            </a:r>
            <a:r>
              <a:rPr lang="en-US" dirty="0" err="1"/>
              <a:t>lặp</a:t>
            </a:r>
            <a:r>
              <a:rPr lang="en-US" dirty="0"/>
              <a:t>)</a:t>
            </a:r>
            <a:endParaRPr lang="en-US" dirty="0"/>
          </a:p>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46" name="Title 72745"/>
          <p:cNvSpPr>
            <a:spLocks noGrp="1"/>
          </p:cNvSpPr>
          <p:nvPr>
            <p:ph type="title"/>
          </p:nvPr>
        </p:nvSpPr>
        <p:spPr>
          <a:xfrm>
            <a:off x="609600" y="446405"/>
            <a:ext cx="10972800" cy="723265"/>
          </a:xfrm>
        </p:spPr>
        <p:txBody>
          <a:bodyPr anchor="b" anchorCtr="0"/>
          <a:p>
            <a:pPr algn="l"/>
            <a:r>
              <a:rPr sz="3600">
                <a:latin typeface="VNI-Times" pitchFamily="2" charset="0"/>
              </a:rPr>
              <a:t>1. </a:t>
            </a:r>
            <a:r>
              <a:rPr sz="3600" u="sng">
                <a:latin typeface="VNI-Times" pitchFamily="2" charset="0"/>
              </a:rPr>
              <a:t>BIEÁN</a:t>
            </a:r>
            <a:r>
              <a:rPr sz="3600">
                <a:latin typeface="VNI-Times" pitchFamily="2" charset="0"/>
              </a:rPr>
              <a:t>:</a:t>
            </a:r>
            <a:endParaRPr sz="3600">
              <a:latin typeface="VNI-Times" pitchFamily="2" charset="0"/>
            </a:endParaRPr>
          </a:p>
        </p:txBody>
      </p:sp>
      <p:graphicFrame>
        <p:nvGraphicFramePr>
          <p:cNvPr id="72752" name="Content Placeholder 72751"/>
          <p:cNvGraphicFramePr/>
          <p:nvPr>
            <p:ph idx="1"/>
          </p:nvPr>
        </p:nvGraphicFramePr>
        <p:xfrm>
          <a:off x="1682115" y="1168400"/>
          <a:ext cx="9448800" cy="5106035"/>
        </p:xfrm>
        <a:graphic>
          <a:graphicData uri="http://schemas.openxmlformats.org/drawingml/2006/table">
            <a:tbl>
              <a:tblPr/>
              <a:tblGrid>
                <a:gridCol w="3149600"/>
                <a:gridCol w="3149600"/>
                <a:gridCol w="3149600"/>
              </a:tblGrid>
              <a:tr h="465455">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lang="en-US" sz="2000" b="0" dirty="0" err="1">
                          <a:cs typeface="Arial" panose="020B0604020202020204" pitchFamily="34" charset="0"/>
                        </a:rPr>
                        <a:t>Kiểu dữ liệu</a:t>
                      </a:r>
                      <a:endParaRPr lang="en-US" sz="2000" b="0" dirty="0" err="1">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lang="en-US" sz="2000" b="0" dirty="0" err="1">
                          <a:cs typeface="Arial" panose="020B0604020202020204" pitchFamily="34" charset="0"/>
                        </a:rPr>
                        <a:t>khoảng biến thiên</a:t>
                      </a:r>
                      <a:endParaRPr lang="en-US" sz="2000" b="0" dirty="0" err="1">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lang="en-US" sz="2000" b="0" dirty="0" err="1">
                          <a:cs typeface="Arial" panose="020B0604020202020204" pitchFamily="34" charset="0"/>
                        </a:rPr>
                        <a:t>kích thước</a:t>
                      </a:r>
                      <a:endParaRPr lang="en-US" sz="2000" b="0" dirty="0" err="1">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66090">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sz="2000" b="0">
                          <a:cs typeface="Arial" panose="020B0604020202020204" pitchFamily="34" charset="0"/>
                        </a:rPr>
                        <a:t>Byte</a:t>
                      </a:r>
                      <a:endParaRPr lang="en-US" sz="2000" b="0">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sz="2000" b="0">
                          <a:cs typeface="Arial" panose="020B0604020202020204" pitchFamily="34" charset="0"/>
                        </a:rPr>
                        <a:t>-2</a:t>
                      </a:r>
                      <a:r>
                        <a:rPr sz="2000" b="0" baseline="30000">
                          <a:cs typeface="Arial" panose="020B0604020202020204" pitchFamily="34" charset="0"/>
                        </a:rPr>
                        <a:t>7</a:t>
                      </a:r>
                      <a:r>
                        <a:rPr sz="2000" b="0">
                          <a:cs typeface="Arial" panose="020B0604020202020204" pitchFamily="34" charset="0"/>
                        </a:rPr>
                        <a:t> -&gt; 2</a:t>
                      </a:r>
                      <a:r>
                        <a:rPr sz="2000" b="0" baseline="30000">
                          <a:cs typeface="Arial" panose="020B0604020202020204" pitchFamily="34" charset="0"/>
                        </a:rPr>
                        <a:t>7</a:t>
                      </a:r>
                      <a:r>
                        <a:rPr sz="2000" b="0">
                          <a:cs typeface="Arial" panose="020B0604020202020204" pitchFamily="34" charset="0"/>
                        </a:rPr>
                        <a:t> - 1</a:t>
                      </a:r>
                      <a:endParaRPr lang="en-US" sz="2000" b="0">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sz="2000" b="0">
                          <a:cs typeface="Arial" panose="020B0604020202020204" pitchFamily="34" charset="0"/>
                        </a:rPr>
                        <a:t>8 bit</a:t>
                      </a:r>
                      <a:endParaRPr lang="en-US" sz="2000" b="0">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66090">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sz="2000" b="0">
                          <a:cs typeface="Arial" panose="020B0604020202020204" pitchFamily="34" charset="0"/>
                        </a:rPr>
                        <a:t>Short</a:t>
                      </a:r>
                      <a:endParaRPr lang="en-US" sz="2000" b="0">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sz="2000" b="0">
                          <a:cs typeface="Arial" panose="020B0604020202020204" pitchFamily="34" charset="0"/>
                        </a:rPr>
                        <a:t>-2</a:t>
                      </a:r>
                      <a:r>
                        <a:rPr sz="2000" b="0" baseline="30000">
                          <a:cs typeface="Arial" panose="020B0604020202020204" pitchFamily="34" charset="0"/>
                        </a:rPr>
                        <a:t>15</a:t>
                      </a:r>
                      <a:r>
                        <a:rPr sz="2000" b="0">
                          <a:cs typeface="Arial" panose="020B0604020202020204" pitchFamily="34" charset="0"/>
                        </a:rPr>
                        <a:t> -&gt; 2</a:t>
                      </a:r>
                      <a:r>
                        <a:rPr sz="2000" b="0" baseline="30000">
                          <a:cs typeface="Arial" panose="020B0604020202020204" pitchFamily="34" charset="0"/>
                        </a:rPr>
                        <a:t>15</a:t>
                      </a:r>
                      <a:r>
                        <a:rPr sz="2000" b="0">
                          <a:cs typeface="Arial" panose="020B0604020202020204" pitchFamily="34" charset="0"/>
                        </a:rPr>
                        <a:t> - 1</a:t>
                      </a:r>
                      <a:endParaRPr lang="en-US" sz="2000" b="0">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sz="2000" b="0">
                          <a:cs typeface="Arial" panose="020B0604020202020204" pitchFamily="34" charset="0"/>
                        </a:rPr>
                        <a:t>16 bit</a:t>
                      </a:r>
                      <a:endParaRPr lang="en-US" sz="2000" b="0">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65455">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sz="2000" b="0" dirty="0" err="1">
                          <a:cs typeface="Arial" panose="020B0604020202020204" pitchFamily="34" charset="0"/>
                        </a:rPr>
                        <a:t>Int</a:t>
                      </a:r>
                      <a:endParaRPr lang="en-US" sz="2000" b="0" dirty="0" err="1">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sz="2000" b="0">
                          <a:cs typeface="Arial" panose="020B0604020202020204" pitchFamily="34" charset="0"/>
                        </a:rPr>
                        <a:t>-2</a:t>
                      </a:r>
                      <a:r>
                        <a:rPr sz="2000" b="0" baseline="30000">
                          <a:cs typeface="Arial" panose="020B0604020202020204" pitchFamily="34" charset="0"/>
                        </a:rPr>
                        <a:t>31</a:t>
                      </a:r>
                      <a:r>
                        <a:rPr sz="2000" b="0">
                          <a:cs typeface="Arial" panose="020B0604020202020204" pitchFamily="34" charset="0"/>
                        </a:rPr>
                        <a:t> -&gt; 2</a:t>
                      </a:r>
                      <a:r>
                        <a:rPr sz="2000" b="0" baseline="30000">
                          <a:cs typeface="Arial" panose="020B0604020202020204" pitchFamily="34" charset="0"/>
                        </a:rPr>
                        <a:t>31</a:t>
                      </a:r>
                      <a:r>
                        <a:rPr sz="2000" b="0">
                          <a:cs typeface="Arial" panose="020B0604020202020204" pitchFamily="34" charset="0"/>
                        </a:rPr>
                        <a:t> - 1</a:t>
                      </a:r>
                      <a:endParaRPr lang="en-US" sz="2000" b="0">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sz="2000" b="0">
                          <a:cs typeface="Arial" panose="020B0604020202020204" pitchFamily="34" charset="0"/>
                        </a:rPr>
                        <a:t>32 bit</a:t>
                      </a:r>
                      <a:endParaRPr lang="en-US" sz="2000" b="0">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65455">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sz="2000" b="0">
                          <a:cs typeface="Arial" panose="020B0604020202020204" pitchFamily="34" charset="0"/>
                        </a:rPr>
                        <a:t>Long</a:t>
                      </a:r>
                      <a:endParaRPr lang="en-US" sz="2000" b="0">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sz="2000" b="0">
                          <a:cs typeface="Arial" panose="020B0604020202020204" pitchFamily="34" charset="0"/>
                        </a:rPr>
                        <a:t>-2</a:t>
                      </a:r>
                      <a:r>
                        <a:rPr sz="2000" b="0" baseline="30000">
                          <a:cs typeface="Arial" panose="020B0604020202020204" pitchFamily="34" charset="0"/>
                        </a:rPr>
                        <a:t>63</a:t>
                      </a:r>
                      <a:r>
                        <a:rPr sz="2000" b="0">
                          <a:cs typeface="Arial" panose="020B0604020202020204" pitchFamily="34" charset="0"/>
                        </a:rPr>
                        <a:t> -&gt; 2</a:t>
                      </a:r>
                      <a:r>
                        <a:rPr sz="2000" b="0" baseline="30000">
                          <a:cs typeface="Arial" panose="020B0604020202020204" pitchFamily="34" charset="0"/>
                        </a:rPr>
                        <a:t>63</a:t>
                      </a:r>
                      <a:r>
                        <a:rPr sz="2000" b="0">
                          <a:cs typeface="Arial" panose="020B0604020202020204" pitchFamily="34" charset="0"/>
                        </a:rPr>
                        <a:t> - 1</a:t>
                      </a:r>
                      <a:endParaRPr lang="en-US" sz="2000" b="0">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sz="2000" b="0">
                          <a:cs typeface="Arial" panose="020B0604020202020204" pitchFamily="34" charset="0"/>
                        </a:rPr>
                        <a:t>64 bit</a:t>
                      </a:r>
                      <a:endParaRPr lang="en-US" sz="2000" b="0">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155700">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sz="2000" b="0">
                          <a:cs typeface="Arial" panose="020B0604020202020204" pitchFamily="34" charset="0"/>
                        </a:rPr>
                        <a:t>Float</a:t>
                      </a:r>
                      <a:endParaRPr lang="en-US" sz="2000" b="0">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lang="en-US" sz="2000">
                          <a:sym typeface="+mn-ea"/>
                        </a:rPr>
                        <a:t>1.40129846432481707e-45 tới 3.40282346638528860e+38</a:t>
                      </a:r>
                      <a:endParaRPr lang="en-US" sz="2000" b="0">
                        <a:ea typeface="Times New Roman" panose="02020603050405020304" charset="0"/>
                        <a:cs typeface="Arial" panose="020B0604020202020204" pitchFamily="34" charset="0"/>
                        <a:sym typeface="+mn-ea"/>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sz="2000" b="0">
                          <a:cs typeface="Arial" panose="020B0604020202020204" pitchFamily="34" charset="0"/>
                        </a:rPr>
                        <a:t>32 bit (floating point)</a:t>
                      </a:r>
                      <a:endParaRPr lang="en-US" sz="2000" b="0">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156335">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sz="2000" b="0">
                          <a:cs typeface="Arial" panose="020B0604020202020204" pitchFamily="34" charset="0"/>
                        </a:rPr>
                        <a:t>Double</a:t>
                      </a:r>
                      <a:endParaRPr lang="en-US" sz="2000" b="0">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lang="en-US" sz="2000">
                          <a:sym typeface="+mn-ea"/>
                        </a:rPr>
                        <a:t>4.94065645841246544e-324 tới </a:t>
                      </a:r>
                      <a:r>
                        <a:rPr lang="en-US" sz="2000" dirty="0">
                          <a:sym typeface="+mn-ea"/>
                        </a:rPr>
                        <a:t>1.79769313486231570e+308</a:t>
                      </a:r>
                      <a:endParaRPr lang="en-US" sz="2000" b="0">
                        <a:ea typeface="Times New Roman" panose="02020603050405020304" charset="0"/>
                        <a:cs typeface="Arial" panose="020B0604020202020204" pitchFamily="34" charset="0"/>
                        <a:sym typeface="+mn-ea"/>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sz="2000" b="0">
                          <a:cs typeface="Arial" panose="020B0604020202020204" pitchFamily="34" charset="0"/>
                        </a:rPr>
                        <a:t>64 bit (floating point)</a:t>
                      </a:r>
                      <a:endParaRPr lang="en-US" sz="2000" b="0">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65455">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sz="2000" b="0">
                          <a:cs typeface="Arial" panose="020B0604020202020204" pitchFamily="34" charset="0"/>
                        </a:rPr>
                        <a:t>Boolean</a:t>
                      </a:r>
                      <a:endParaRPr lang="en-US" sz="2000" b="0">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gridSpan="2">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sz="2000" b="0">
                          <a:cs typeface="Arial" panose="020B0604020202020204" pitchFamily="34" charset="0"/>
                        </a:rPr>
                        <a:t>True </a:t>
                      </a:r>
                      <a:r>
                        <a:rPr lang="en-US" sz="2000" b="0" dirty="0" err="1">
                          <a:cs typeface="Arial" panose="020B0604020202020204" pitchFamily="34" charset="0"/>
                        </a:rPr>
                        <a:t>hoặc </a:t>
                      </a:r>
                      <a:r>
                        <a:rPr sz="2000" b="0">
                          <a:cs typeface="Arial" panose="020B0604020202020204" pitchFamily="34" charset="0"/>
                        </a:rPr>
                        <a:t>false</a:t>
                      </a:r>
                      <a:endParaRPr lang="en-US" sz="2000" b="0">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72746"/>
                                        </p:tgtEl>
                                        <p:attrNameLst>
                                          <p:attrName>style.visibility</p:attrName>
                                        </p:attrNameLst>
                                      </p:cBhvr>
                                      <p:to>
                                        <p:strVal val="visible"/>
                                      </p:to>
                                    </p:set>
                                    <p:animEffect transition="in" filter="blinds(horizontal)">
                                      <p:cBhvr>
                                        <p:cTn id="7" dur="1000"/>
                                        <p:tgtEl>
                                          <p:spTgt spid="727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4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Nội</a:t>
            </a:r>
            <a:r>
              <a:rPr lang="en-US" dirty="0" smtClean="0"/>
              <a:t> dung</a:t>
            </a:r>
            <a:endParaRPr lang="en-US" dirty="0"/>
          </a:p>
        </p:txBody>
      </p:sp>
      <p:sp>
        <p:nvSpPr>
          <p:cNvPr id="3" name="Content Placeholder 2"/>
          <p:cNvSpPr>
            <a:spLocks noGrp="1"/>
          </p:cNvSpPr>
          <p:nvPr>
            <p:ph idx="1"/>
          </p:nvPr>
        </p:nvSpPr>
        <p:spPr>
          <a:xfrm>
            <a:off x="609600" y="1600200"/>
            <a:ext cx="10972800" cy="4918075"/>
          </a:xfrm>
        </p:spPr>
        <p:txBody>
          <a:bodyPr/>
          <a:lstStyle/>
          <a:p>
            <a:pPr marL="0" indent="0">
              <a:buNone/>
            </a:pPr>
            <a:r>
              <a:rPr lang="en-US" dirty="0" err="1"/>
              <a:t>Lịch</a:t>
            </a:r>
            <a:r>
              <a:rPr lang="en-US" dirty="0"/>
              <a:t> </a:t>
            </a:r>
            <a:r>
              <a:rPr lang="en-US" dirty="0" err="1"/>
              <a:t>sử</a:t>
            </a:r>
            <a:r>
              <a:rPr lang="en-US" dirty="0"/>
              <a:t> hình thành và </a:t>
            </a:r>
            <a:r>
              <a:rPr lang="en-US" dirty="0" err="1"/>
              <a:t>phát</a:t>
            </a:r>
            <a:r>
              <a:rPr lang="en-US" dirty="0"/>
              <a:t> </a:t>
            </a:r>
            <a:r>
              <a:rPr lang="en-US" dirty="0" err="1"/>
              <a:t>triển</a:t>
            </a:r>
            <a:r>
              <a:rPr lang="en-US" dirty="0"/>
              <a:t> </a:t>
            </a:r>
            <a:r>
              <a:rPr lang="en-US" dirty="0" err="1"/>
              <a:t>của</a:t>
            </a:r>
            <a:r>
              <a:rPr lang="en-US" dirty="0"/>
              <a:t> Java </a:t>
            </a:r>
            <a:endParaRPr lang="en-US" dirty="0" smtClean="0"/>
          </a:p>
          <a:p>
            <a:pPr marL="0" indent="0">
              <a:buNone/>
            </a:pPr>
            <a:r>
              <a:rPr lang="en-US" dirty="0" err="1" smtClean="0"/>
              <a:t>Đặc</a:t>
            </a:r>
            <a:r>
              <a:rPr lang="en-US" dirty="0" smtClean="0"/>
              <a:t> </a:t>
            </a:r>
            <a:r>
              <a:rPr lang="en-US" dirty="0" err="1" smtClean="0"/>
              <a:t>trưng</a:t>
            </a:r>
            <a:r>
              <a:rPr lang="en-US" dirty="0" smtClean="0"/>
              <a:t> </a:t>
            </a:r>
            <a:r>
              <a:rPr lang="en-US" dirty="0" err="1" smtClean="0"/>
              <a:t>của</a:t>
            </a:r>
            <a:r>
              <a:rPr lang="en-US" dirty="0" smtClean="0"/>
              <a:t> Java</a:t>
            </a:r>
            <a:endParaRPr lang="en-US" dirty="0"/>
          </a:p>
          <a:p>
            <a:pPr marL="0" indent="0">
              <a:buNone/>
            </a:pPr>
            <a:r>
              <a:rPr lang="en-US" dirty="0" err="1" smtClean="0"/>
              <a:t>Tổng</a:t>
            </a:r>
            <a:r>
              <a:rPr lang="en-US" dirty="0" smtClean="0"/>
              <a:t> </a:t>
            </a:r>
            <a:r>
              <a:rPr lang="en-US" dirty="0" err="1" smtClean="0"/>
              <a:t>quan</a:t>
            </a:r>
            <a:r>
              <a:rPr lang="en-US" dirty="0" smtClean="0"/>
              <a:t> </a:t>
            </a:r>
            <a:r>
              <a:rPr lang="en-US" dirty="0" err="1" smtClean="0"/>
              <a:t>lập</a:t>
            </a:r>
            <a:r>
              <a:rPr lang="en-US" dirty="0" smtClean="0"/>
              <a:t> </a:t>
            </a:r>
            <a:r>
              <a:rPr lang="en-US" dirty="0" err="1" smtClean="0"/>
              <a:t>trình</a:t>
            </a:r>
            <a:r>
              <a:rPr lang="en-US" dirty="0" smtClean="0"/>
              <a:t> Java </a:t>
            </a:r>
            <a:endParaRPr lang="en-US" dirty="0"/>
          </a:p>
          <a:p>
            <a:pPr marL="457200" lvl="1" indent="0">
              <a:buNone/>
            </a:pPr>
            <a:r>
              <a:rPr lang="en-US" dirty="0"/>
              <a:t> </a:t>
            </a:r>
            <a:r>
              <a:rPr lang="en-US" dirty="0" err="1"/>
              <a:t>Kiểu</a:t>
            </a:r>
            <a:r>
              <a:rPr lang="en-US" dirty="0"/>
              <a:t> </a:t>
            </a:r>
            <a:r>
              <a:rPr lang="en-US" dirty="0" err="1"/>
              <a:t>dữ</a:t>
            </a:r>
            <a:r>
              <a:rPr lang="en-US" dirty="0"/>
              <a:t> </a:t>
            </a:r>
            <a:r>
              <a:rPr lang="en-US" dirty="0" err="1"/>
              <a:t>liệu</a:t>
            </a:r>
            <a:r>
              <a:rPr lang="en-US" dirty="0"/>
              <a:t> </a:t>
            </a:r>
            <a:r>
              <a:rPr lang="en-US" dirty="0" err="1"/>
              <a:t>cơ</a:t>
            </a:r>
            <a:r>
              <a:rPr lang="en-US" dirty="0"/>
              <a:t> </a:t>
            </a:r>
            <a:r>
              <a:rPr lang="en-US" dirty="0" err="1"/>
              <a:t>bản</a:t>
            </a:r>
            <a:r>
              <a:rPr lang="en-US" dirty="0"/>
              <a:t> </a:t>
            </a:r>
            <a:endParaRPr lang="en-US" dirty="0"/>
          </a:p>
          <a:p>
            <a:pPr marL="457200" lvl="1" indent="0">
              <a:buNone/>
            </a:pPr>
            <a:r>
              <a:rPr lang="en-US" dirty="0"/>
              <a:t> </a:t>
            </a:r>
            <a:r>
              <a:rPr lang="en-US" dirty="0" err="1"/>
              <a:t>Hằng</a:t>
            </a:r>
            <a:r>
              <a:rPr lang="en-US" dirty="0"/>
              <a:t>, </a:t>
            </a:r>
            <a:r>
              <a:rPr lang="en-US" dirty="0" err="1"/>
              <a:t>biến</a:t>
            </a:r>
            <a:endParaRPr lang="en-US" dirty="0"/>
          </a:p>
          <a:p>
            <a:pPr marL="457200" lvl="1" indent="0">
              <a:buNone/>
            </a:pPr>
            <a:r>
              <a:rPr lang="en-US" dirty="0"/>
              <a:t> </a:t>
            </a:r>
            <a:r>
              <a:rPr lang="en-US" dirty="0" err="1"/>
              <a:t>Toán</a:t>
            </a:r>
            <a:r>
              <a:rPr lang="en-US" dirty="0"/>
              <a:t> </a:t>
            </a:r>
            <a:r>
              <a:rPr lang="en-US" dirty="0" err="1"/>
              <a:t>tử</a:t>
            </a:r>
            <a:r>
              <a:rPr lang="en-US" dirty="0"/>
              <a:t>, </a:t>
            </a:r>
            <a:r>
              <a:rPr lang="en-US" dirty="0" err="1" smtClean="0"/>
              <a:t>biểu</a:t>
            </a:r>
            <a:r>
              <a:rPr lang="en-US" dirty="0" smtClean="0"/>
              <a:t> </a:t>
            </a:r>
            <a:r>
              <a:rPr lang="en-US" dirty="0" err="1"/>
              <a:t>thức</a:t>
            </a:r>
            <a:endParaRPr lang="en-US" dirty="0"/>
          </a:p>
          <a:p>
            <a:pPr marL="457200" lvl="1" indent="0">
              <a:buNone/>
            </a:pPr>
            <a:r>
              <a:rPr lang="en-US" dirty="0"/>
              <a:t> </a:t>
            </a:r>
            <a:r>
              <a:rPr lang="en-US" dirty="0" err="1"/>
              <a:t>Các</a:t>
            </a:r>
            <a:r>
              <a:rPr lang="en-US" dirty="0"/>
              <a:t> </a:t>
            </a:r>
            <a:r>
              <a:rPr lang="en-US" dirty="0" err="1"/>
              <a:t>cấu</a:t>
            </a:r>
            <a:r>
              <a:rPr lang="en-US" dirty="0"/>
              <a:t> </a:t>
            </a:r>
            <a:r>
              <a:rPr lang="en-US" dirty="0" err="1"/>
              <a:t>trúc</a:t>
            </a:r>
            <a:r>
              <a:rPr lang="en-US" dirty="0"/>
              <a:t> </a:t>
            </a:r>
            <a:r>
              <a:rPr lang="en-US" dirty="0" err="1"/>
              <a:t>lệnh</a:t>
            </a:r>
            <a:r>
              <a:rPr lang="en-US" dirty="0"/>
              <a:t> </a:t>
            </a:r>
            <a:r>
              <a:rPr lang="en-US" dirty="0" err="1"/>
              <a:t>trên</a:t>
            </a:r>
            <a:r>
              <a:rPr lang="en-US" dirty="0"/>
              <a:t> Java (</a:t>
            </a:r>
            <a:r>
              <a:rPr lang="en-US" dirty="0" err="1"/>
              <a:t>cấu</a:t>
            </a:r>
            <a:r>
              <a:rPr lang="en-US" dirty="0"/>
              <a:t> </a:t>
            </a:r>
            <a:r>
              <a:rPr lang="en-US" dirty="0" err="1"/>
              <a:t>trúc</a:t>
            </a:r>
            <a:r>
              <a:rPr lang="en-US" dirty="0"/>
              <a:t> </a:t>
            </a:r>
            <a:r>
              <a:rPr lang="en-US" dirty="0" err="1"/>
              <a:t>điều</a:t>
            </a:r>
            <a:r>
              <a:rPr lang="en-US" dirty="0"/>
              <a:t> </a:t>
            </a:r>
            <a:r>
              <a:rPr lang="en-US" dirty="0" err="1"/>
              <a:t>khiển</a:t>
            </a:r>
            <a:r>
              <a:rPr lang="en-US" dirty="0"/>
              <a:t>, </a:t>
            </a:r>
            <a:r>
              <a:rPr lang="en-US" dirty="0" err="1"/>
              <a:t>lặp</a:t>
            </a:r>
            <a:r>
              <a:rPr lang="en-US" dirty="0"/>
              <a:t>)</a:t>
            </a:r>
            <a:endParaRPr lang="en-US" dirty="0"/>
          </a:p>
          <a:p>
            <a:pPr marL="0" indent="0">
              <a:buNone/>
            </a:pPr>
            <a:r>
              <a:rPr lang="vi-VN" dirty="0"/>
              <a:t>Kiến trúc chương trình xây dựng trên Java</a:t>
            </a:r>
            <a:endParaRPr lang="en-US" dirty="0"/>
          </a:p>
          <a:p>
            <a:pPr marL="0" indent="0">
              <a:buNone/>
            </a:pPr>
            <a:r>
              <a:rPr lang="en-US" dirty="0"/>
              <a:t> </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3212" y="423684"/>
            <a:ext cx="2912110" cy="567055"/>
          </a:xfrm>
          <a:prstGeom prst="rect">
            <a:avLst/>
          </a:prstGeom>
        </p:spPr>
        <p:txBody>
          <a:bodyPr vert="horz" wrap="square" lIns="0" tIns="13335" rIns="0" bIns="0" rtlCol="0">
            <a:spAutoFit/>
          </a:bodyPr>
          <a:lstStyle/>
          <a:p>
            <a:pPr marL="12700" algn="l">
              <a:lnSpc>
                <a:spcPct val="100000"/>
              </a:lnSpc>
              <a:spcBef>
                <a:spcPts val="105"/>
              </a:spcBef>
            </a:pPr>
            <a:r>
              <a:rPr lang="en-US" sz="3600" spc="114" dirty="0"/>
              <a:t>Hằng số</a:t>
            </a:r>
            <a:endParaRPr lang="en-US" sz="3600" spc="250" dirty="0"/>
          </a:p>
        </p:txBody>
      </p:sp>
      <p:sp>
        <p:nvSpPr>
          <p:cNvPr id="3" name="object 3"/>
          <p:cNvSpPr txBox="1"/>
          <p:nvPr/>
        </p:nvSpPr>
        <p:spPr>
          <a:xfrm>
            <a:off x="2574442" y="1712063"/>
            <a:ext cx="3337560" cy="885190"/>
          </a:xfrm>
          <a:prstGeom prst="rect">
            <a:avLst/>
          </a:prstGeom>
        </p:spPr>
        <p:txBody>
          <a:bodyPr vert="horz" wrap="square" lIns="0" tIns="118745" rIns="0" bIns="0" rtlCol="0">
            <a:spAutoFit/>
          </a:bodyPr>
          <a:lstStyle/>
          <a:p>
            <a:pPr marL="286385" indent="-274320">
              <a:lnSpc>
                <a:spcPct val="100000"/>
              </a:lnSpc>
              <a:spcBef>
                <a:spcPts val="935"/>
              </a:spcBef>
              <a:buChar char="•"/>
              <a:tabLst>
                <a:tab pos="286385" algn="l"/>
                <a:tab pos="287020" algn="l"/>
              </a:tabLst>
            </a:pPr>
            <a:r>
              <a:rPr sz="2400" spc="-100" dirty="0">
                <a:solidFill>
                  <a:srgbClr val="585858"/>
                </a:solidFill>
                <a:latin typeface="Arial" panose="020B0604020202020204"/>
                <a:cs typeface="Arial" panose="020B0604020202020204"/>
              </a:rPr>
              <a:t>Giả </a:t>
            </a:r>
            <a:r>
              <a:rPr sz="2400" spc="-190" dirty="0">
                <a:solidFill>
                  <a:srgbClr val="585858"/>
                </a:solidFill>
                <a:latin typeface="Arial" panose="020B0604020202020204"/>
                <a:cs typeface="Arial" panose="020B0604020202020204"/>
              </a:rPr>
              <a:t>sử </a:t>
            </a:r>
            <a:r>
              <a:rPr sz="2400" spc="15" dirty="0">
                <a:solidFill>
                  <a:srgbClr val="585858"/>
                </a:solidFill>
                <a:latin typeface="Arial" panose="020B0604020202020204"/>
                <a:cs typeface="Arial" panose="020B0604020202020204"/>
              </a:rPr>
              <a:t>ta </a:t>
            </a:r>
            <a:r>
              <a:rPr sz="2400" spc="-10" dirty="0">
                <a:solidFill>
                  <a:srgbClr val="585858"/>
                </a:solidFill>
                <a:latin typeface="Arial" panose="020B0604020202020204"/>
                <a:cs typeface="Arial" panose="020B0604020202020204"/>
              </a:rPr>
              <a:t>có </a:t>
            </a:r>
            <a:r>
              <a:rPr sz="2400" spc="60" dirty="0">
                <a:solidFill>
                  <a:srgbClr val="585858"/>
                </a:solidFill>
                <a:latin typeface="Arial" panose="020B0604020202020204"/>
                <a:cs typeface="Arial" panose="020B0604020202020204"/>
              </a:rPr>
              <a:t>dòng</a:t>
            </a:r>
            <a:r>
              <a:rPr sz="2400" spc="-254" dirty="0">
                <a:solidFill>
                  <a:srgbClr val="585858"/>
                </a:solidFill>
                <a:latin typeface="Arial" panose="020B0604020202020204"/>
                <a:cs typeface="Arial" panose="020B0604020202020204"/>
              </a:rPr>
              <a:t> </a:t>
            </a:r>
            <a:r>
              <a:rPr sz="2400" spc="-5" dirty="0">
                <a:solidFill>
                  <a:srgbClr val="585858"/>
                </a:solidFill>
                <a:latin typeface="Arial" panose="020B0604020202020204"/>
                <a:cs typeface="Arial" panose="020B0604020202020204"/>
              </a:rPr>
              <a:t>lệnh</a:t>
            </a:r>
            <a:endParaRPr sz="2400">
              <a:latin typeface="Arial" panose="020B0604020202020204"/>
              <a:cs typeface="Arial" panose="020B0604020202020204"/>
            </a:endParaRPr>
          </a:p>
          <a:p>
            <a:pPr marL="332105">
              <a:lnSpc>
                <a:spcPct val="100000"/>
              </a:lnSpc>
              <a:spcBef>
                <a:spcPts val="700"/>
              </a:spcBef>
              <a:tabLst>
                <a:tab pos="892175" algn="l"/>
                <a:tab pos="1172210" algn="l"/>
                <a:tab pos="1450975" algn="l"/>
              </a:tabLst>
            </a:pPr>
            <a:r>
              <a:rPr sz="2000" spc="395" dirty="0">
                <a:solidFill>
                  <a:srgbClr val="1EB8C1"/>
                </a:solidFill>
                <a:latin typeface="Arial" panose="020B0604020202020204"/>
                <a:cs typeface="Arial" panose="020B0604020202020204"/>
              </a:rPr>
              <a:t>int	</a:t>
            </a:r>
            <a:r>
              <a:rPr sz="2000" spc="655" dirty="0">
                <a:solidFill>
                  <a:srgbClr val="1EB8C1"/>
                </a:solidFill>
                <a:latin typeface="Arial" panose="020B0604020202020204"/>
                <a:cs typeface="Arial" panose="020B0604020202020204"/>
              </a:rPr>
              <a:t>i	</a:t>
            </a:r>
            <a:r>
              <a:rPr sz="2000" spc="-70" dirty="0">
                <a:solidFill>
                  <a:srgbClr val="1EB8C1"/>
                </a:solidFill>
                <a:latin typeface="Arial" panose="020B0604020202020204"/>
                <a:cs typeface="Arial" panose="020B0604020202020204"/>
              </a:rPr>
              <a:t>=	</a:t>
            </a:r>
            <a:r>
              <a:rPr sz="2000" spc="265" dirty="0">
                <a:solidFill>
                  <a:srgbClr val="1EB8C1"/>
                </a:solidFill>
                <a:latin typeface="Arial" panose="020B0604020202020204"/>
                <a:cs typeface="Arial" panose="020B0604020202020204"/>
              </a:rPr>
              <a:t>5;</a:t>
            </a:r>
            <a:endParaRPr sz="2000">
              <a:latin typeface="Arial" panose="020B0604020202020204"/>
              <a:cs typeface="Arial" panose="020B0604020202020204"/>
            </a:endParaRPr>
          </a:p>
        </p:txBody>
      </p:sp>
      <p:sp>
        <p:nvSpPr>
          <p:cNvPr id="4" name="object 4"/>
          <p:cNvSpPr txBox="1"/>
          <p:nvPr/>
        </p:nvSpPr>
        <p:spPr>
          <a:xfrm>
            <a:off x="2574442" y="3580257"/>
            <a:ext cx="6501130" cy="718185"/>
          </a:xfrm>
          <a:prstGeom prst="rect">
            <a:avLst/>
          </a:prstGeom>
        </p:spPr>
        <p:txBody>
          <a:bodyPr vert="horz" wrap="square" lIns="0" tIns="53975" rIns="0" bIns="0" rtlCol="0">
            <a:spAutoFit/>
          </a:bodyPr>
          <a:lstStyle/>
          <a:p>
            <a:pPr marL="286385" marR="5080" indent="-274320">
              <a:lnSpc>
                <a:spcPts val="2590"/>
              </a:lnSpc>
              <a:spcBef>
                <a:spcPts val="425"/>
              </a:spcBef>
              <a:buChar char="•"/>
              <a:tabLst>
                <a:tab pos="286385" algn="l"/>
                <a:tab pos="287020" algn="l"/>
              </a:tabLst>
            </a:pPr>
            <a:r>
              <a:rPr sz="2400" spc="-100" dirty="0">
                <a:solidFill>
                  <a:srgbClr val="585858"/>
                </a:solidFill>
                <a:latin typeface="Arial" panose="020B0604020202020204"/>
                <a:cs typeface="Arial" panose="020B0604020202020204"/>
              </a:rPr>
              <a:t>Giá </a:t>
            </a:r>
            <a:r>
              <a:rPr sz="2400" spc="75" dirty="0">
                <a:solidFill>
                  <a:srgbClr val="585858"/>
                </a:solidFill>
                <a:latin typeface="Arial" panose="020B0604020202020204"/>
                <a:cs typeface="Arial" panose="020B0604020202020204"/>
              </a:rPr>
              <a:t>trị </a:t>
            </a:r>
            <a:r>
              <a:rPr sz="2400" spc="-45" dirty="0">
                <a:solidFill>
                  <a:srgbClr val="585858"/>
                </a:solidFill>
                <a:latin typeface="Arial" panose="020B0604020202020204"/>
                <a:cs typeface="Arial" panose="020B0604020202020204"/>
              </a:rPr>
              <a:t>này </a:t>
            </a:r>
            <a:r>
              <a:rPr sz="2400" spc="-90" dirty="0">
                <a:solidFill>
                  <a:srgbClr val="585858"/>
                </a:solidFill>
                <a:latin typeface="Arial" panose="020B0604020202020204"/>
                <a:cs typeface="Arial" panose="020B0604020202020204"/>
              </a:rPr>
              <a:t>được </a:t>
            </a:r>
            <a:r>
              <a:rPr sz="2400" spc="65" dirty="0">
                <a:solidFill>
                  <a:srgbClr val="585858"/>
                </a:solidFill>
                <a:latin typeface="Arial" panose="020B0604020202020204"/>
                <a:cs typeface="Arial" panose="020B0604020202020204"/>
              </a:rPr>
              <a:t>gọi </a:t>
            </a:r>
            <a:r>
              <a:rPr sz="2400" spc="-40" dirty="0">
                <a:solidFill>
                  <a:srgbClr val="585858"/>
                </a:solidFill>
                <a:latin typeface="Arial" panose="020B0604020202020204"/>
                <a:cs typeface="Arial" panose="020B0604020202020204"/>
              </a:rPr>
              <a:t>là </a:t>
            </a:r>
            <a:r>
              <a:rPr sz="2400" i="1" spc="-210" dirty="0">
                <a:solidFill>
                  <a:srgbClr val="585858"/>
                </a:solidFill>
                <a:latin typeface="Verdana" panose="020B0604030504040204"/>
                <a:cs typeface="Verdana" panose="020B0604030504040204"/>
              </a:rPr>
              <a:t>nguyên </a:t>
            </a:r>
            <a:r>
              <a:rPr sz="2400" i="1" spc="-180" dirty="0">
                <a:solidFill>
                  <a:srgbClr val="585858"/>
                </a:solidFill>
                <a:latin typeface="Verdana" panose="020B0604030504040204"/>
                <a:cs typeface="Verdana" panose="020B0604030504040204"/>
              </a:rPr>
              <a:t>dạng </a:t>
            </a:r>
            <a:r>
              <a:rPr sz="2400" spc="-45" dirty="0">
                <a:solidFill>
                  <a:srgbClr val="585858"/>
                </a:solidFill>
                <a:latin typeface="Arial" panose="020B0604020202020204"/>
                <a:cs typeface="Arial" panose="020B0604020202020204"/>
              </a:rPr>
              <a:t>hay </a:t>
            </a:r>
            <a:r>
              <a:rPr sz="2400" i="1" spc="-125" dirty="0">
                <a:solidFill>
                  <a:srgbClr val="585858"/>
                </a:solidFill>
                <a:latin typeface="Verdana" panose="020B0604030504040204"/>
                <a:cs typeface="Verdana" panose="020B0604030504040204"/>
              </a:rPr>
              <a:t>giá trị  </a:t>
            </a:r>
            <a:r>
              <a:rPr sz="2400" i="1" spc="-180" dirty="0">
                <a:solidFill>
                  <a:srgbClr val="585858"/>
                </a:solidFill>
                <a:latin typeface="Verdana" panose="020B0604030504040204"/>
                <a:cs typeface="Verdana" panose="020B0604030504040204"/>
              </a:rPr>
              <a:t>hằng</a:t>
            </a:r>
            <a:r>
              <a:rPr sz="2400" i="1" spc="-170" dirty="0">
                <a:solidFill>
                  <a:srgbClr val="585858"/>
                </a:solidFill>
                <a:latin typeface="Verdana" panose="020B0604030504040204"/>
                <a:cs typeface="Verdana" panose="020B0604030504040204"/>
              </a:rPr>
              <a:t> </a:t>
            </a:r>
            <a:r>
              <a:rPr sz="2400" spc="-10" dirty="0">
                <a:solidFill>
                  <a:srgbClr val="585858"/>
                </a:solidFill>
                <a:latin typeface="Arial" panose="020B0604020202020204"/>
                <a:cs typeface="Arial" panose="020B0604020202020204"/>
              </a:rPr>
              <a:t>(</a:t>
            </a:r>
            <a:r>
              <a:rPr sz="2400" i="1" spc="-10" dirty="0">
                <a:solidFill>
                  <a:srgbClr val="585858"/>
                </a:solidFill>
                <a:latin typeface="Times New Roman" panose="02020603050405020304"/>
                <a:cs typeface="Times New Roman" panose="02020603050405020304"/>
              </a:rPr>
              <a:t>literal</a:t>
            </a:r>
            <a:r>
              <a:rPr sz="2400" spc="-10" dirty="0">
                <a:solidFill>
                  <a:srgbClr val="585858"/>
                </a:solidFill>
                <a:latin typeface="Arial" panose="020B0604020202020204"/>
                <a:cs typeface="Arial" panose="020B0604020202020204"/>
              </a:rPr>
              <a:t>)</a:t>
            </a:r>
            <a:endParaRPr sz="2400">
              <a:latin typeface="Arial" panose="020B0604020202020204"/>
              <a:cs typeface="Arial" panose="020B0604020202020204"/>
            </a:endParaRPr>
          </a:p>
        </p:txBody>
      </p:sp>
      <p:sp>
        <p:nvSpPr>
          <p:cNvPr id="5" name="object 5"/>
          <p:cNvSpPr/>
          <p:nvPr/>
        </p:nvSpPr>
        <p:spPr>
          <a:xfrm>
            <a:off x="4155185" y="2656839"/>
            <a:ext cx="262255" cy="375285"/>
          </a:xfrm>
          <a:custGeom>
            <a:avLst/>
            <a:gdLst/>
            <a:ahLst/>
            <a:cxnLst/>
            <a:rect l="l" t="t" r="r" b="b"/>
            <a:pathLst>
              <a:path w="262255" h="375285">
                <a:moveTo>
                  <a:pt x="262000" y="375285"/>
                </a:moveTo>
                <a:lnTo>
                  <a:pt x="0" y="0"/>
                </a:lnTo>
              </a:path>
            </a:pathLst>
          </a:custGeom>
          <a:ln w="12700">
            <a:solidFill>
              <a:srgbClr val="12858D"/>
            </a:solidFill>
          </a:ln>
        </p:spPr>
        <p:txBody>
          <a:bodyPr wrap="square" lIns="0" tIns="0" rIns="0" bIns="0" rtlCol="0"/>
          <a:lstStyle/>
          <a:p/>
        </p:txBody>
      </p:sp>
      <p:sp>
        <p:nvSpPr>
          <p:cNvPr id="6" name="object 6"/>
          <p:cNvSpPr txBox="1"/>
          <p:nvPr/>
        </p:nvSpPr>
        <p:spPr>
          <a:xfrm>
            <a:off x="4419600" y="2895600"/>
            <a:ext cx="2286000" cy="271145"/>
          </a:xfrm>
          <a:prstGeom prst="rect">
            <a:avLst/>
          </a:prstGeom>
          <a:solidFill>
            <a:srgbClr val="1EB8C1"/>
          </a:solidFill>
          <a:ln w="12700">
            <a:solidFill>
              <a:srgbClr val="12858D"/>
            </a:solidFill>
          </a:ln>
        </p:spPr>
        <p:txBody>
          <a:bodyPr vert="horz" wrap="square" lIns="0" tIns="26034" rIns="0" bIns="0" rtlCol="0">
            <a:spAutoFit/>
          </a:bodyPr>
          <a:lstStyle/>
          <a:p>
            <a:pPr marL="241935">
              <a:lnSpc>
                <a:spcPct val="100000"/>
              </a:lnSpc>
              <a:spcBef>
                <a:spcPts val="205"/>
              </a:spcBef>
            </a:pPr>
            <a:r>
              <a:rPr sz="1600" i="1" spc="-90" dirty="0">
                <a:solidFill>
                  <a:srgbClr val="FFFFFF"/>
                </a:solidFill>
                <a:latin typeface="Verdana" panose="020B0604030504040204"/>
                <a:cs typeface="Verdana" panose="020B0604030504040204"/>
              </a:rPr>
              <a:t>Giá trị </a:t>
            </a:r>
            <a:r>
              <a:rPr sz="1600" i="1" spc="-130" dirty="0">
                <a:solidFill>
                  <a:srgbClr val="FFFFFF"/>
                </a:solidFill>
                <a:latin typeface="Verdana" panose="020B0604030504040204"/>
                <a:cs typeface="Verdana" panose="020B0604030504040204"/>
              </a:rPr>
              <a:t>này </a:t>
            </a:r>
            <a:r>
              <a:rPr sz="1600" i="1" spc="-85" dirty="0">
                <a:solidFill>
                  <a:srgbClr val="FFFFFF"/>
                </a:solidFill>
                <a:latin typeface="Verdana" panose="020B0604030504040204"/>
                <a:cs typeface="Verdana" panose="020B0604030504040204"/>
              </a:rPr>
              <a:t>ở </a:t>
            </a:r>
            <a:r>
              <a:rPr sz="1600" i="1" spc="-120" dirty="0">
                <a:solidFill>
                  <a:srgbClr val="FFFFFF"/>
                </a:solidFill>
                <a:latin typeface="Verdana" panose="020B0604030504040204"/>
                <a:cs typeface="Verdana" panose="020B0604030504040204"/>
              </a:rPr>
              <a:t>đâu</a:t>
            </a:r>
            <a:r>
              <a:rPr sz="1600" i="1" spc="-300" dirty="0">
                <a:solidFill>
                  <a:srgbClr val="FFFFFF"/>
                </a:solidFill>
                <a:latin typeface="Verdana" panose="020B0604030504040204"/>
                <a:cs typeface="Verdana" panose="020B0604030504040204"/>
              </a:rPr>
              <a:t> </a:t>
            </a:r>
            <a:r>
              <a:rPr sz="1600" i="1" spc="-140" dirty="0">
                <a:solidFill>
                  <a:srgbClr val="FFFFFF"/>
                </a:solidFill>
                <a:latin typeface="Verdana" panose="020B0604030504040204"/>
                <a:cs typeface="Verdana" panose="020B0604030504040204"/>
              </a:rPr>
              <a:t>ra?</a:t>
            </a:r>
            <a:endParaRPr sz="1600">
              <a:latin typeface="Verdana" panose="020B0604030504040204"/>
              <a:cs typeface="Verdana" panose="020B0604030504040204"/>
            </a:endParaRPr>
          </a:p>
        </p:txBody>
      </p:sp>
      <p:sp>
        <p:nvSpPr>
          <p:cNvPr id="7" name="object 7"/>
          <p:cNvSpPr txBox="1">
            <a:spLocks noGrp="1"/>
          </p:cNvSpPr>
          <p:nvPr>
            <p:ph type="sldNum" sz="quarter" idx="12"/>
          </p:nvPr>
        </p:nvSpPr>
        <p:spPr>
          <a:prstGeom prst="rect">
            <a:avLst/>
          </a:prstGeom>
        </p:spPr>
        <p:txBody>
          <a:bodyPr vert="horz" wrap="square" lIns="0" tIns="6350" rIns="0" bIns="0" rtlCol="0">
            <a:spAutoFit/>
          </a:bodyPr>
          <a:lstStyle/>
          <a:p>
            <a:pPr marL="38100">
              <a:lnSpc>
                <a:spcPct val="100000"/>
              </a:lnSpc>
              <a:spcBef>
                <a:spcPts val="50"/>
              </a:spcBef>
            </a:pPr>
            <a:fld id="{81D60167-4931-47E6-BA6A-407CBD079E47}" type="slidenum">
              <a:rPr spc="-90" dirty="0"/>
            </a:fld>
            <a:endParaRPr spc="-9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45132" y="523379"/>
            <a:ext cx="2912110" cy="567055"/>
          </a:xfrm>
          <a:prstGeom prst="rect">
            <a:avLst/>
          </a:prstGeom>
        </p:spPr>
        <p:txBody>
          <a:bodyPr vert="horz" wrap="square" lIns="0" tIns="13335" rIns="0" bIns="0" rtlCol="0">
            <a:spAutoFit/>
          </a:bodyPr>
          <a:lstStyle/>
          <a:p>
            <a:pPr marL="12700">
              <a:lnSpc>
                <a:spcPct val="100000"/>
              </a:lnSpc>
              <a:spcBef>
                <a:spcPts val="105"/>
              </a:spcBef>
            </a:pPr>
            <a:r>
              <a:rPr sz="3600" spc="114" dirty="0"/>
              <a:t>Nguyên</a:t>
            </a:r>
            <a:r>
              <a:rPr sz="3600" spc="-390" dirty="0"/>
              <a:t> </a:t>
            </a:r>
            <a:r>
              <a:rPr sz="3600" spc="250" dirty="0"/>
              <a:t>dạng</a:t>
            </a:r>
            <a:endParaRPr sz="3600" spc="250" dirty="0"/>
          </a:p>
        </p:txBody>
      </p:sp>
      <p:sp>
        <p:nvSpPr>
          <p:cNvPr id="6" name="object 6"/>
          <p:cNvSpPr txBox="1">
            <a:spLocks noGrp="1"/>
          </p:cNvSpPr>
          <p:nvPr>
            <p:ph type="sldNum" sz="quarter" idx="12"/>
          </p:nvPr>
        </p:nvSpPr>
        <p:spPr>
          <a:prstGeom prst="rect">
            <a:avLst/>
          </a:prstGeom>
        </p:spPr>
        <p:txBody>
          <a:bodyPr vert="horz" wrap="square" lIns="0" tIns="6350" rIns="0" bIns="0" rtlCol="0">
            <a:spAutoFit/>
          </a:bodyPr>
          <a:lstStyle/>
          <a:p>
            <a:pPr marL="38100">
              <a:lnSpc>
                <a:spcPct val="100000"/>
              </a:lnSpc>
              <a:spcBef>
                <a:spcPts val="50"/>
              </a:spcBef>
            </a:pPr>
            <a:fld id="{81D60167-4931-47E6-BA6A-407CBD079E47}" type="slidenum">
              <a:rPr spc="-90" dirty="0"/>
            </a:fld>
            <a:endParaRPr spc="-90" dirty="0"/>
          </a:p>
        </p:txBody>
      </p:sp>
      <p:sp>
        <p:nvSpPr>
          <p:cNvPr id="3" name="object 3"/>
          <p:cNvSpPr txBox="1"/>
          <p:nvPr/>
        </p:nvSpPr>
        <p:spPr>
          <a:xfrm>
            <a:off x="2574442" y="1817954"/>
            <a:ext cx="6728459" cy="713740"/>
          </a:xfrm>
          <a:prstGeom prst="rect">
            <a:avLst/>
          </a:prstGeom>
        </p:spPr>
        <p:txBody>
          <a:bodyPr vert="horz" wrap="square" lIns="0" tIns="12700" rIns="0" bIns="0" rtlCol="0">
            <a:spAutoFit/>
          </a:bodyPr>
          <a:lstStyle/>
          <a:p>
            <a:pPr marL="286385" indent="-274320">
              <a:lnSpc>
                <a:spcPts val="2735"/>
              </a:lnSpc>
              <a:spcBef>
                <a:spcPts val="100"/>
              </a:spcBef>
              <a:buChar char="•"/>
              <a:tabLst>
                <a:tab pos="286385" algn="l"/>
                <a:tab pos="287020" algn="l"/>
              </a:tabLst>
            </a:pPr>
            <a:r>
              <a:rPr sz="2400" spc="-25" dirty="0">
                <a:solidFill>
                  <a:srgbClr val="585858"/>
                </a:solidFill>
                <a:latin typeface="Arial" panose="020B0604020202020204"/>
                <a:cs typeface="Arial" panose="020B0604020202020204"/>
              </a:rPr>
              <a:t>Literal </a:t>
            </a:r>
            <a:r>
              <a:rPr sz="2400" spc="-35" dirty="0">
                <a:solidFill>
                  <a:srgbClr val="585858"/>
                </a:solidFill>
                <a:latin typeface="Arial" panose="020B0604020202020204"/>
                <a:cs typeface="Arial" panose="020B0604020202020204"/>
              </a:rPr>
              <a:t>là </a:t>
            </a:r>
            <a:r>
              <a:rPr sz="2400" spc="90" dirty="0">
                <a:solidFill>
                  <a:srgbClr val="585858"/>
                </a:solidFill>
                <a:latin typeface="Arial" panose="020B0604020202020204"/>
                <a:cs typeface="Arial" panose="020B0604020202020204"/>
              </a:rPr>
              <a:t>một </a:t>
            </a:r>
            <a:r>
              <a:rPr sz="2400" spc="5" dirty="0">
                <a:solidFill>
                  <a:srgbClr val="585858"/>
                </a:solidFill>
                <a:latin typeface="Arial" panose="020B0604020202020204"/>
                <a:cs typeface="Arial" panose="020B0604020202020204"/>
              </a:rPr>
              <a:t>giá </a:t>
            </a:r>
            <a:r>
              <a:rPr sz="2400" spc="75" dirty="0">
                <a:solidFill>
                  <a:srgbClr val="585858"/>
                </a:solidFill>
                <a:latin typeface="Arial" panose="020B0604020202020204"/>
                <a:cs typeface="Arial" panose="020B0604020202020204"/>
              </a:rPr>
              <a:t>trị </a:t>
            </a:r>
            <a:r>
              <a:rPr sz="2400" spc="-65" dirty="0">
                <a:solidFill>
                  <a:srgbClr val="585858"/>
                </a:solidFill>
                <a:latin typeface="Arial" panose="020B0604020202020204"/>
                <a:cs typeface="Arial" panose="020B0604020202020204"/>
              </a:rPr>
              <a:t>của </a:t>
            </a:r>
            <a:r>
              <a:rPr sz="2400" spc="-100" dirty="0">
                <a:solidFill>
                  <a:srgbClr val="585858"/>
                </a:solidFill>
                <a:latin typeface="Arial" panose="020B0604020202020204"/>
                <a:cs typeface="Arial" panose="020B0604020202020204"/>
              </a:rPr>
              <a:t>các </a:t>
            </a:r>
            <a:r>
              <a:rPr sz="2400" spc="-10" dirty="0">
                <a:solidFill>
                  <a:srgbClr val="585858"/>
                </a:solidFill>
                <a:latin typeface="Arial" panose="020B0604020202020204"/>
                <a:cs typeface="Arial" panose="020B0604020202020204"/>
              </a:rPr>
              <a:t>kiểu </a:t>
            </a:r>
            <a:r>
              <a:rPr sz="2400" spc="-60" dirty="0">
                <a:solidFill>
                  <a:srgbClr val="585858"/>
                </a:solidFill>
                <a:latin typeface="Arial" panose="020B0604020202020204"/>
                <a:cs typeface="Arial" panose="020B0604020202020204"/>
              </a:rPr>
              <a:t>dữ </a:t>
            </a:r>
            <a:r>
              <a:rPr sz="2400" dirty="0">
                <a:solidFill>
                  <a:srgbClr val="585858"/>
                </a:solidFill>
                <a:latin typeface="Arial" panose="020B0604020202020204"/>
                <a:cs typeface="Arial" panose="020B0604020202020204"/>
              </a:rPr>
              <a:t>liệu</a:t>
            </a:r>
            <a:r>
              <a:rPr sz="2400" spc="120" dirty="0">
                <a:solidFill>
                  <a:srgbClr val="585858"/>
                </a:solidFill>
                <a:latin typeface="Arial" panose="020B0604020202020204"/>
                <a:cs typeface="Arial" panose="020B0604020202020204"/>
              </a:rPr>
              <a:t> </a:t>
            </a:r>
            <a:r>
              <a:rPr sz="2400" dirty="0">
                <a:solidFill>
                  <a:srgbClr val="585858"/>
                </a:solidFill>
                <a:latin typeface="Arial" panose="020B0604020202020204"/>
                <a:cs typeface="Arial" panose="020B0604020202020204"/>
              </a:rPr>
              <a:t>nguyên</a:t>
            </a:r>
            <a:endParaRPr sz="2400">
              <a:latin typeface="Arial" panose="020B0604020202020204"/>
              <a:cs typeface="Arial" panose="020B0604020202020204"/>
            </a:endParaRPr>
          </a:p>
          <a:p>
            <a:pPr marL="286385">
              <a:lnSpc>
                <a:spcPts val="2735"/>
              </a:lnSpc>
            </a:pPr>
            <a:r>
              <a:rPr sz="2400" spc="35" dirty="0">
                <a:solidFill>
                  <a:srgbClr val="585858"/>
                </a:solidFill>
                <a:latin typeface="Arial" panose="020B0604020202020204"/>
                <a:cs typeface="Arial" panose="020B0604020202020204"/>
              </a:rPr>
              <a:t>thủy </a:t>
            </a:r>
            <a:r>
              <a:rPr sz="2400" spc="-110" dirty="0">
                <a:solidFill>
                  <a:srgbClr val="585858"/>
                </a:solidFill>
                <a:latin typeface="Arial" panose="020B0604020202020204"/>
                <a:cs typeface="Arial" panose="020B0604020202020204"/>
              </a:rPr>
              <a:t>và </a:t>
            </a:r>
            <a:r>
              <a:rPr sz="2400" spc="-65" dirty="0">
                <a:solidFill>
                  <a:srgbClr val="585858"/>
                </a:solidFill>
                <a:latin typeface="Arial" panose="020B0604020202020204"/>
                <a:cs typeface="Arial" panose="020B0604020202020204"/>
              </a:rPr>
              <a:t>xâu </a:t>
            </a:r>
            <a:r>
              <a:rPr sz="2400" spc="-30" dirty="0">
                <a:solidFill>
                  <a:srgbClr val="585858"/>
                </a:solidFill>
                <a:latin typeface="Arial" panose="020B0604020202020204"/>
                <a:cs typeface="Arial" panose="020B0604020202020204"/>
              </a:rPr>
              <a:t>ký</a:t>
            </a:r>
            <a:r>
              <a:rPr sz="2400" spc="114" dirty="0">
                <a:solidFill>
                  <a:srgbClr val="585858"/>
                </a:solidFill>
                <a:latin typeface="Arial" panose="020B0604020202020204"/>
                <a:cs typeface="Arial" panose="020B0604020202020204"/>
              </a:rPr>
              <a:t> </a:t>
            </a:r>
            <a:r>
              <a:rPr sz="2400" spc="-65" dirty="0">
                <a:solidFill>
                  <a:srgbClr val="585858"/>
                </a:solidFill>
                <a:latin typeface="Arial" panose="020B0604020202020204"/>
                <a:cs typeface="Arial" panose="020B0604020202020204"/>
              </a:rPr>
              <a:t>tự.</a:t>
            </a:r>
            <a:endParaRPr sz="2400">
              <a:latin typeface="Arial" panose="020B0604020202020204"/>
              <a:cs typeface="Arial" panose="020B0604020202020204"/>
            </a:endParaRPr>
          </a:p>
        </p:txBody>
      </p:sp>
      <p:sp>
        <p:nvSpPr>
          <p:cNvPr id="4" name="object 4"/>
          <p:cNvSpPr txBox="1"/>
          <p:nvPr/>
        </p:nvSpPr>
        <p:spPr>
          <a:xfrm>
            <a:off x="2574442" y="2615451"/>
            <a:ext cx="2397760" cy="2773680"/>
          </a:xfrm>
          <a:prstGeom prst="rect">
            <a:avLst/>
          </a:prstGeom>
        </p:spPr>
        <p:txBody>
          <a:bodyPr vert="horz" wrap="square" lIns="0" tIns="102235" rIns="0" bIns="0" rtlCol="0">
            <a:spAutoFit/>
          </a:bodyPr>
          <a:lstStyle/>
          <a:p>
            <a:pPr marL="286385" indent="-274320">
              <a:lnSpc>
                <a:spcPct val="100000"/>
              </a:lnSpc>
              <a:spcBef>
                <a:spcPts val="805"/>
              </a:spcBef>
              <a:buChar char="•"/>
              <a:tabLst>
                <a:tab pos="286385" algn="l"/>
                <a:tab pos="287020" algn="l"/>
              </a:tabLst>
            </a:pPr>
            <a:r>
              <a:rPr sz="2400" spc="-35" dirty="0">
                <a:solidFill>
                  <a:srgbClr val="585858"/>
                </a:solidFill>
                <a:latin typeface="Arial" panose="020B0604020202020204"/>
                <a:cs typeface="Arial" panose="020B0604020202020204"/>
              </a:rPr>
              <a:t>Gồm </a:t>
            </a:r>
            <a:r>
              <a:rPr sz="2400" spc="-45" dirty="0">
                <a:solidFill>
                  <a:srgbClr val="585858"/>
                </a:solidFill>
                <a:latin typeface="Arial" panose="020B0604020202020204"/>
                <a:cs typeface="Arial" panose="020B0604020202020204"/>
              </a:rPr>
              <a:t>5</a:t>
            </a:r>
            <a:r>
              <a:rPr sz="2400" spc="15" dirty="0">
                <a:solidFill>
                  <a:srgbClr val="585858"/>
                </a:solidFill>
                <a:latin typeface="Arial" panose="020B0604020202020204"/>
                <a:cs typeface="Arial" panose="020B0604020202020204"/>
              </a:rPr>
              <a:t> </a:t>
            </a:r>
            <a:r>
              <a:rPr sz="2400" spc="-25" dirty="0">
                <a:solidFill>
                  <a:srgbClr val="585858"/>
                </a:solidFill>
                <a:latin typeface="Arial" panose="020B0604020202020204"/>
                <a:cs typeface="Arial" panose="020B0604020202020204"/>
              </a:rPr>
              <a:t>loại:</a:t>
            </a:r>
            <a:endParaRPr sz="2400">
              <a:latin typeface="Arial" panose="020B0604020202020204"/>
              <a:cs typeface="Arial" panose="020B0604020202020204"/>
            </a:endParaRPr>
          </a:p>
          <a:p>
            <a:pPr marL="560705" lvl="1" indent="-229235">
              <a:lnSpc>
                <a:spcPct val="100000"/>
              </a:lnSpc>
              <a:spcBef>
                <a:spcPts val="710"/>
              </a:spcBef>
              <a:buChar char="•"/>
              <a:tabLst>
                <a:tab pos="561340" algn="l"/>
              </a:tabLst>
            </a:pPr>
            <a:r>
              <a:rPr sz="2400" spc="15" dirty="0">
                <a:solidFill>
                  <a:srgbClr val="585858"/>
                </a:solidFill>
                <a:latin typeface="Arial" panose="020B0604020202020204"/>
                <a:cs typeface="Arial" panose="020B0604020202020204"/>
              </a:rPr>
              <a:t>integer</a:t>
            </a:r>
            <a:endParaRPr sz="2400">
              <a:latin typeface="Arial" panose="020B0604020202020204"/>
              <a:cs typeface="Arial" panose="020B0604020202020204"/>
            </a:endParaRPr>
          </a:p>
          <a:p>
            <a:pPr marL="560705" lvl="1" indent="-229235">
              <a:lnSpc>
                <a:spcPct val="100000"/>
              </a:lnSpc>
              <a:spcBef>
                <a:spcPts val="710"/>
              </a:spcBef>
              <a:buChar char="•"/>
              <a:tabLst>
                <a:tab pos="561340" algn="l"/>
              </a:tabLst>
            </a:pPr>
            <a:r>
              <a:rPr sz="2400" spc="40" dirty="0">
                <a:solidFill>
                  <a:srgbClr val="585858"/>
                </a:solidFill>
                <a:latin typeface="Arial" panose="020B0604020202020204"/>
                <a:cs typeface="Arial" panose="020B0604020202020204"/>
              </a:rPr>
              <a:t>floating</a:t>
            </a:r>
            <a:r>
              <a:rPr sz="2400" spc="-25" dirty="0">
                <a:solidFill>
                  <a:srgbClr val="585858"/>
                </a:solidFill>
                <a:latin typeface="Arial" panose="020B0604020202020204"/>
                <a:cs typeface="Arial" panose="020B0604020202020204"/>
              </a:rPr>
              <a:t> </a:t>
            </a:r>
            <a:r>
              <a:rPr sz="2400" spc="70" dirty="0">
                <a:solidFill>
                  <a:srgbClr val="585858"/>
                </a:solidFill>
                <a:latin typeface="Arial" panose="020B0604020202020204"/>
                <a:cs typeface="Arial" panose="020B0604020202020204"/>
              </a:rPr>
              <a:t>point</a:t>
            </a:r>
            <a:endParaRPr sz="2400">
              <a:latin typeface="Arial" panose="020B0604020202020204"/>
              <a:cs typeface="Arial" panose="020B0604020202020204"/>
            </a:endParaRPr>
          </a:p>
          <a:p>
            <a:pPr marL="560705" lvl="1" indent="-229235">
              <a:lnSpc>
                <a:spcPct val="100000"/>
              </a:lnSpc>
              <a:spcBef>
                <a:spcPts val="720"/>
              </a:spcBef>
              <a:buChar char="•"/>
              <a:tabLst>
                <a:tab pos="561340" algn="l"/>
              </a:tabLst>
            </a:pPr>
            <a:r>
              <a:rPr sz="2400" spc="10" dirty="0">
                <a:solidFill>
                  <a:srgbClr val="585858"/>
                </a:solidFill>
                <a:latin typeface="Arial" panose="020B0604020202020204"/>
                <a:cs typeface="Arial" panose="020B0604020202020204"/>
              </a:rPr>
              <a:t>boolean</a:t>
            </a:r>
            <a:endParaRPr sz="2400">
              <a:latin typeface="Arial" panose="020B0604020202020204"/>
              <a:cs typeface="Arial" panose="020B0604020202020204"/>
            </a:endParaRPr>
          </a:p>
          <a:p>
            <a:pPr marL="560705" lvl="1" indent="-229235">
              <a:lnSpc>
                <a:spcPct val="100000"/>
              </a:lnSpc>
              <a:spcBef>
                <a:spcPts val="710"/>
              </a:spcBef>
              <a:buChar char="•"/>
              <a:tabLst>
                <a:tab pos="561340" algn="l"/>
              </a:tabLst>
            </a:pPr>
            <a:r>
              <a:rPr sz="2400" spc="-35" dirty="0">
                <a:solidFill>
                  <a:srgbClr val="585858"/>
                </a:solidFill>
                <a:latin typeface="Arial" panose="020B0604020202020204"/>
                <a:cs typeface="Arial" panose="020B0604020202020204"/>
              </a:rPr>
              <a:t>character</a:t>
            </a:r>
            <a:endParaRPr sz="2400">
              <a:latin typeface="Arial" panose="020B0604020202020204"/>
              <a:cs typeface="Arial" panose="020B0604020202020204"/>
            </a:endParaRPr>
          </a:p>
          <a:p>
            <a:pPr marL="560705" lvl="1" indent="-229235">
              <a:lnSpc>
                <a:spcPct val="100000"/>
              </a:lnSpc>
              <a:spcBef>
                <a:spcPts val="705"/>
              </a:spcBef>
              <a:buChar char="•"/>
              <a:tabLst>
                <a:tab pos="561340" algn="l"/>
              </a:tabLst>
            </a:pPr>
            <a:r>
              <a:rPr sz="2400" spc="20" dirty="0">
                <a:solidFill>
                  <a:srgbClr val="585858"/>
                </a:solidFill>
                <a:latin typeface="Arial" panose="020B0604020202020204"/>
                <a:cs typeface="Arial" panose="020B0604020202020204"/>
              </a:rPr>
              <a:t>string</a:t>
            </a:r>
            <a:endParaRPr sz="2400">
              <a:latin typeface="Arial" panose="020B0604020202020204"/>
              <a:cs typeface="Arial" panose="020B0604020202020204"/>
            </a:endParaRPr>
          </a:p>
        </p:txBody>
      </p:sp>
      <p:sp>
        <p:nvSpPr>
          <p:cNvPr id="5" name="object 5"/>
          <p:cNvSpPr txBox="1"/>
          <p:nvPr/>
        </p:nvSpPr>
        <p:spPr>
          <a:xfrm>
            <a:off x="7315200" y="3048000"/>
            <a:ext cx="2743200" cy="3719830"/>
          </a:xfrm>
          <a:prstGeom prst="rect">
            <a:avLst/>
          </a:prstGeom>
          <a:solidFill>
            <a:srgbClr val="1EB8C1">
              <a:alpha val="59999"/>
            </a:srgbClr>
          </a:solidFill>
          <a:ln w="12700">
            <a:solidFill>
              <a:srgbClr val="1EB8C1"/>
            </a:solidFill>
          </a:ln>
        </p:spPr>
        <p:txBody>
          <a:bodyPr vert="horz" wrap="square" lIns="0" tIns="26670" rIns="0" bIns="0" rtlCol="0">
            <a:spAutoFit/>
          </a:bodyPr>
          <a:lstStyle/>
          <a:p>
            <a:pPr marL="92075" marR="125095" indent="914400">
              <a:lnSpc>
                <a:spcPct val="100000"/>
              </a:lnSpc>
              <a:spcBef>
                <a:spcPts val="210"/>
              </a:spcBef>
            </a:pPr>
            <a:r>
              <a:rPr sz="2400" u="heavy" spc="-10" dirty="0">
                <a:solidFill>
                  <a:srgbClr val="FFFFFF"/>
                </a:solidFill>
                <a:uFill>
                  <a:solidFill>
                    <a:srgbClr val="FFFFFF"/>
                  </a:solidFill>
                </a:uFill>
                <a:latin typeface="Carlito"/>
                <a:cs typeface="Carlito"/>
              </a:rPr>
              <a:t>Literals </a:t>
            </a:r>
            <a:r>
              <a:rPr sz="2400" spc="-10" dirty="0">
                <a:solidFill>
                  <a:srgbClr val="FFFFFF"/>
                </a:solidFill>
                <a:latin typeface="Carlito"/>
                <a:cs typeface="Carlito"/>
              </a:rPr>
              <a:t> integer………….. </a:t>
            </a:r>
            <a:r>
              <a:rPr sz="2400" dirty="0">
                <a:solidFill>
                  <a:srgbClr val="FFFFFF"/>
                </a:solidFill>
                <a:latin typeface="Carlito"/>
                <a:cs typeface="Carlito"/>
              </a:rPr>
              <a:t>7  </a:t>
            </a:r>
            <a:r>
              <a:rPr sz="2400" spc="-10" dirty="0">
                <a:solidFill>
                  <a:srgbClr val="FFFFFF"/>
                </a:solidFill>
                <a:latin typeface="Carlito"/>
                <a:cs typeface="Carlito"/>
              </a:rPr>
              <a:t>floating point… 7.0f  </a:t>
            </a:r>
            <a:r>
              <a:rPr sz="2400" spc="-5" dirty="0">
                <a:solidFill>
                  <a:srgbClr val="FFFFFF"/>
                </a:solidFill>
                <a:latin typeface="Carlito"/>
                <a:cs typeface="Carlito"/>
              </a:rPr>
              <a:t>boolean………….</a:t>
            </a:r>
            <a:r>
              <a:rPr sz="2400" spc="-65" dirty="0">
                <a:solidFill>
                  <a:srgbClr val="FFFFFF"/>
                </a:solidFill>
                <a:latin typeface="Carlito"/>
                <a:cs typeface="Carlito"/>
              </a:rPr>
              <a:t> </a:t>
            </a:r>
            <a:r>
              <a:rPr sz="2400" dirty="0">
                <a:solidFill>
                  <a:srgbClr val="FFFFFF"/>
                </a:solidFill>
                <a:latin typeface="Carlito"/>
                <a:cs typeface="Carlito"/>
              </a:rPr>
              <a:t>true  </a:t>
            </a:r>
            <a:r>
              <a:rPr sz="2400" spc="-10" dirty="0">
                <a:solidFill>
                  <a:srgbClr val="FFFFFF"/>
                </a:solidFill>
                <a:latin typeface="Carlito"/>
                <a:cs typeface="Carlito"/>
              </a:rPr>
              <a:t>character…….…. </a:t>
            </a:r>
            <a:r>
              <a:rPr sz="2400" dirty="0">
                <a:solidFill>
                  <a:srgbClr val="FFFFFF"/>
                </a:solidFill>
                <a:latin typeface="Carlito"/>
                <a:cs typeface="Carlito"/>
              </a:rPr>
              <a:t>'A'  </a:t>
            </a:r>
            <a:r>
              <a:rPr sz="2400" spc="-10" dirty="0">
                <a:solidFill>
                  <a:srgbClr val="FFFFFF"/>
                </a:solidFill>
                <a:latin typeface="Carlito"/>
                <a:cs typeface="Carlito"/>
              </a:rPr>
              <a:t>string………...…..</a:t>
            </a:r>
            <a:r>
              <a:rPr sz="2400" spc="-20" dirty="0">
                <a:solidFill>
                  <a:srgbClr val="FFFFFF"/>
                </a:solidFill>
                <a:latin typeface="Carlito"/>
                <a:cs typeface="Carlito"/>
              </a:rPr>
              <a:t> </a:t>
            </a:r>
            <a:r>
              <a:rPr sz="2400" dirty="0">
                <a:solidFill>
                  <a:srgbClr val="FFFFFF"/>
                </a:solidFill>
                <a:latin typeface="Carlito"/>
                <a:cs typeface="Carlito"/>
              </a:rPr>
              <a:t>"A"</a:t>
            </a:r>
            <a:endParaRPr sz="2400">
              <a:latin typeface="Carlito"/>
              <a:cs typeface="Carli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4627" y="345579"/>
            <a:ext cx="2722245" cy="567055"/>
          </a:xfrm>
          <a:prstGeom prst="rect">
            <a:avLst/>
          </a:prstGeom>
        </p:spPr>
        <p:txBody>
          <a:bodyPr vert="horz" wrap="square" lIns="0" tIns="13335" rIns="0" bIns="0" rtlCol="0">
            <a:spAutoFit/>
          </a:bodyPr>
          <a:lstStyle/>
          <a:p>
            <a:pPr marL="12700">
              <a:lnSpc>
                <a:spcPct val="100000"/>
              </a:lnSpc>
              <a:spcBef>
                <a:spcPts val="105"/>
              </a:spcBef>
            </a:pPr>
            <a:r>
              <a:rPr sz="3600" spc="45" dirty="0"/>
              <a:t>a. </a:t>
            </a:r>
            <a:r>
              <a:rPr sz="3600" spc="-155" dirty="0"/>
              <a:t>Số</a:t>
            </a:r>
            <a:r>
              <a:rPr sz="3600" spc="-780" dirty="0"/>
              <a:t> </a:t>
            </a:r>
            <a:r>
              <a:rPr sz="3600" spc="120" dirty="0"/>
              <a:t>nguyên</a:t>
            </a:r>
            <a:endParaRPr sz="3600" spc="120" dirty="0"/>
          </a:p>
        </p:txBody>
      </p:sp>
      <p:sp>
        <p:nvSpPr>
          <p:cNvPr id="4" name="object 4"/>
          <p:cNvSpPr txBox="1">
            <a:spLocks noGrp="1"/>
          </p:cNvSpPr>
          <p:nvPr>
            <p:ph type="sldNum" sz="quarter" idx="12"/>
          </p:nvPr>
        </p:nvSpPr>
        <p:spPr>
          <a:prstGeom prst="rect">
            <a:avLst/>
          </a:prstGeom>
        </p:spPr>
        <p:txBody>
          <a:bodyPr vert="horz" wrap="square" lIns="0" tIns="6350" rIns="0" bIns="0" rtlCol="0">
            <a:spAutoFit/>
          </a:bodyPr>
          <a:lstStyle/>
          <a:p>
            <a:pPr marL="38100">
              <a:lnSpc>
                <a:spcPct val="100000"/>
              </a:lnSpc>
              <a:spcBef>
                <a:spcPts val="50"/>
              </a:spcBef>
            </a:pPr>
            <a:fld id="{81D60167-4931-47E6-BA6A-407CBD079E47}" type="slidenum">
              <a:rPr spc="-90" dirty="0"/>
            </a:fld>
            <a:endParaRPr spc="-90" dirty="0"/>
          </a:p>
        </p:txBody>
      </p:sp>
      <p:sp>
        <p:nvSpPr>
          <p:cNvPr id="3" name="object 3"/>
          <p:cNvSpPr txBox="1"/>
          <p:nvPr/>
        </p:nvSpPr>
        <p:spPr>
          <a:xfrm>
            <a:off x="1796415" y="1560830"/>
            <a:ext cx="9020175" cy="4088130"/>
          </a:xfrm>
          <a:prstGeom prst="rect">
            <a:avLst/>
          </a:prstGeom>
        </p:spPr>
        <p:txBody>
          <a:bodyPr vert="horz" wrap="square" lIns="0" tIns="129539" rIns="0" bIns="0" rtlCol="0">
            <a:spAutoFit/>
          </a:bodyPr>
          <a:lstStyle/>
          <a:p>
            <a:pPr marL="268605" indent="-256540">
              <a:lnSpc>
                <a:spcPct val="100000"/>
              </a:lnSpc>
              <a:spcBef>
                <a:spcPts val="1020"/>
              </a:spcBef>
              <a:buClr>
                <a:srgbClr val="EEC118"/>
              </a:buClr>
              <a:buFont typeface="Georgia" panose="02040502050405020303"/>
              <a:buChar char="•"/>
              <a:tabLst>
                <a:tab pos="268605" algn="l"/>
                <a:tab pos="269240" algn="l"/>
              </a:tabLst>
            </a:pPr>
            <a:r>
              <a:rPr sz="2400" spc="-55" dirty="0">
                <a:solidFill>
                  <a:srgbClr val="585858"/>
                </a:solidFill>
                <a:latin typeface="Arial" panose="020B0604020202020204"/>
                <a:cs typeface="Arial" panose="020B0604020202020204"/>
              </a:rPr>
              <a:t>Hệ </a:t>
            </a:r>
            <a:r>
              <a:rPr sz="2400" spc="-114" dirty="0">
                <a:solidFill>
                  <a:srgbClr val="585858"/>
                </a:solidFill>
                <a:latin typeface="Arial" panose="020B0604020202020204"/>
                <a:cs typeface="Arial" panose="020B0604020202020204"/>
              </a:rPr>
              <a:t>cơ </a:t>
            </a:r>
            <a:r>
              <a:rPr sz="2400" spc="-60" dirty="0">
                <a:solidFill>
                  <a:srgbClr val="585858"/>
                </a:solidFill>
                <a:latin typeface="Arial" panose="020B0604020202020204"/>
                <a:cs typeface="Arial" panose="020B0604020202020204"/>
              </a:rPr>
              <a:t>số </a:t>
            </a:r>
            <a:r>
              <a:rPr sz="2400" spc="-40" dirty="0">
                <a:solidFill>
                  <a:srgbClr val="585858"/>
                </a:solidFill>
                <a:latin typeface="Arial" panose="020B0604020202020204"/>
                <a:cs typeface="Arial" panose="020B0604020202020204"/>
              </a:rPr>
              <a:t>8 </a:t>
            </a:r>
            <a:r>
              <a:rPr sz="2400" spc="-55" dirty="0">
                <a:solidFill>
                  <a:srgbClr val="585858"/>
                </a:solidFill>
                <a:latin typeface="Arial" panose="020B0604020202020204"/>
                <a:cs typeface="Arial" panose="020B0604020202020204"/>
              </a:rPr>
              <a:t>(Octals) </a:t>
            </a:r>
            <a:r>
              <a:rPr sz="2400" spc="35" dirty="0">
                <a:solidFill>
                  <a:srgbClr val="585858"/>
                </a:solidFill>
                <a:latin typeface="Arial" panose="020B0604020202020204"/>
                <a:cs typeface="Arial" panose="020B0604020202020204"/>
              </a:rPr>
              <a:t>bắt </a:t>
            </a:r>
            <a:r>
              <a:rPr sz="2400" spc="-5" dirty="0">
                <a:solidFill>
                  <a:srgbClr val="585858"/>
                </a:solidFill>
                <a:latin typeface="Arial" panose="020B0604020202020204"/>
                <a:cs typeface="Arial" panose="020B0604020202020204"/>
              </a:rPr>
              <a:t>đầu </a:t>
            </a:r>
            <a:r>
              <a:rPr sz="2400" spc="-50" dirty="0">
                <a:solidFill>
                  <a:srgbClr val="585858"/>
                </a:solidFill>
                <a:latin typeface="Arial" panose="020B0604020202020204"/>
                <a:cs typeface="Arial" panose="020B0604020202020204"/>
              </a:rPr>
              <a:t>với </a:t>
            </a:r>
            <a:r>
              <a:rPr sz="2400" spc="-90" dirty="0">
                <a:solidFill>
                  <a:srgbClr val="585858"/>
                </a:solidFill>
                <a:latin typeface="Arial" panose="020B0604020202020204"/>
                <a:cs typeface="Arial" panose="020B0604020202020204"/>
              </a:rPr>
              <a:t>chữ </a:t>
            </a:r>
            <a:r>
              <a:rPr sz="2400" spc="-60" dirty="0">
                <a:solidFill>
                  <a:srgbClr val="585858"/>
                </a:solidFill>
                <a:latin typeface="Arial" panose="020B0604020202020204"/>
                <a:cs typeface="Arial" panose="020B0604020202020204"/>
              </a:rPr>
              <a:t>số</a:t>
            </a:r>
            <a:r>
              <a:rPr sz="2400" spc="375" dirty="0">
                <a:solidFill>
                  <a:srgbClr val="585858"/>
                </a:solidFill>
                <a:latin typeface="Arial" panose="020B0604020202020204"/>
                <a:cs typeface="Arial" panose="020B0604020202020204"/>
              </a:rPr>
              <a:t> </a:t>
            </a:r>
            <a:r>
              <a:rPr sz="2400" spc="-40" dirty="0">
                <a:solidFill>
                  <a:srgbClr val="585858"/>
                </a:solidFill>
                <a:latin typeface="Arial" panose="020B0604020202020204"/>
                <a:cs typeface="Arial" panose="020B0604020202020204"/>
              </a:rPr>
              <a:t>0</a:t>
            </a:r>
            <a:endParaRPr sz="2400">
              <a:latin typeface="Arial" panose="020B0604020202020204"/>
              <a:cs typeface="Arial" panose="020B0604020202020204"/>
            </a:endParaRPr>
          </a:p>
          <a:p>
            <a:pPr marL="314325">
              <a:lnSpc>
                <a:spcPct val="100000"/>
              </a:lnSpc>
              <a:spcBef>
                <a:spcPts val="775"/>
              </a:spcBef>
              <a:tabLst>
                <a:tab pos="561340" algn="l"/>
              </a:tabLst>
            </a:pPr>
            <a:r>
              <a:rPr sz="2000" dirty="0">
                <a:solidFill>
                  <a:srgbClr val="585858"/>
                </a:solidFill>
                <a:latin typeface="Georgia" panose="02040502050405020303"/>
                <a:cs typeface="Georgia" panose="02040502050405020303"/>
              </a:rPr>
              <a:t>▫	</a:t>
            </a:r>
            <a:r>
              <a:rPr sz="2000" spc="-40" dirty="0">
                <a:solidFill>
                  <a:srgbClr val="585858"/>
                </a:solidFill>
                <a:latin typeface="Arial" panose="020B0604020202020204"/>
                <a:cs typeface="Arial" panose="020B0604020202020204"/>
              </a:rPr>
              <a:t>032</a:t>
            </a:r>
            <a:r>
              <a:rPr sz="2000" spc="-25" dirty="0">
                <a:solidFill>
                  <a:srgbClr val="585858"/>
                </a:solidFill>
                <a:latin typeface="Arial" panose="020B0604020202020204"/>
                <a:cs typeface="Arial" panose="020B0604020202020204"/>
              </a:rPr>
              <a:t> </a:t>
            </a:r>
            <a:r>
              <a:rPr sz="2000" spc="200" dirty="0">
                <a:solidFill>
                  <a:srgbClr val="585858"/>
                </a:solidFill>
                <a:latin typeface="Arial" panose="020B0604020202020204"/>
                <a:cs typeface="Arial" panose="020B0604020202020204"/>
              </a:rPr>
              <a:t>=</a:t>
            </a:r>
            <a:r>
              <a:rPr sz="2000" spc="-20" dirty="0">
                <a:solidFill>
                  <a:srgbClr val="585858"/>
                </a:solidFill>
                <a:latin typeface="Arial" panose="020B0604020202020204"/>
                <a:cs typeface="Arial" panose="020B0604020202020204"/>
              </a:rPr>
              <a:t> </a:t>
            </a:r>
            <a:r>
              <a:rPr sz="2000" spc="-40" dirty="0">
                <a:solidFill>
                  <a:srgbClr val="585858"/>
                </a:solidFill>
                <a:latin typeface="Arial" panose="020B0604020202020204"/>
                <a:cs typeface="Arial" panose="020B0604020202020204"/>
              </a:rPr>
              <a:t>011</a:t>
            </a:r>
            <a:r>
              <a:rPr sz="2000" spc="-20" dirty="0">
                <a:solidFill>
                  <a:srgbClr val="585858"/>
                </a:solidFill>
                <a:latin typeface="Arial" panose="020B0604020202020204"/>
                <a:cs typeface="Arial" panose="020B0604020202020204"/>
              </a:rPr>
              <a:t> </a:t>
            </a:r>
            <a:r>
              <a:rPr sz="2000" spc="-50" dirty="0">
                <a:solidFill>
                  <a:srgbClr val="585858"/>
                </a:solidFill>
                <a:latin typeface="Arial" panose="020B0604020202020204"/>
                <a:cs typeface="Arial" panose="020B0604020202020204"/>
              </a:rPr>
              <a:t>010(2)</a:t>
            </a:r>
            <a:r>
              <a:rPr sz="2000" spc="-45" dirty="0">
                <a:solidFill>
                  <a:srgbClr val="585858"/>
                </a:solidFill>
                <a:latin typeface="Arial" panose="020B0604020202020204"/>
                <a:cs typeface="Arial" panose="020B0604020202020204"/>
              </a:rPr>
              <a:t> </a:t>
            </a:r>
            <a:r>
              <a:rPr sz="2000" spc="200" dirty="0">
                <a:solidFill>
                  <a:srgbClr val="585858"/>
                </a:solidFill>
                <a:latin typeface="Arial" panose="020B0604020202020204"/>
                <a:cs typeface="Arial" panose="020B0604020202020204"/>
              </a:rPr>
              <a:t>=</a:t>
            </a:r>
            <a:r>
              <a:rPr sz="2000" spc="-20" dirty="0">
                <a:solidFill>
                  <a:srgbClr val="585858"/>
                </a:solidFill>
                <a:latin typeface="Arial" panose="020B0604020202020204"/>
                <a:cs typeface="Arial" panose="020B0604020202020204"/>
              </a:rPr>
              <a:t> </a:t>
            </a:r>
            <a:r>
              <a:rPr sz="2000" spc="-35" dirty="0">
                <a:solidFill>
                  <a:srgbClr val="585858"/>
                </a:solidFill>
                <a:latin typeface="Arial" panose="020B0604020202020204"/>
                <a:cs typeface="Arial" panose="020B0604020202020204"/>
              </a:rPr>
              <a:t>16</a:t>
            </a:r>
            <a:r>
              <a:rPr sz="2000" spc="-20" dirty="0">
                <a:solidFill>
                  <a:srgbClr val="585858"/>
                </a:solidFill>
                <a:latin typeface="Arial" panose="020B0604020202020204"/>
                <a:cs typeface="Arial" panose="020B0604020202020204"/>
              </a:rPr>
              <a:t> </a:t>
            </a:r>
            <a:r>
              <a:rPr sz="2000" spc="200" dirty="0">
                <a:solidFill>
                  <a:srgbClr val="585858"/>
                </a:solidFill>
                <a:latin typeface="Arial" panose="020B0604020202020204"/>
                <a:cs typeface="Arial" panose="020B0604020202020204"/>
              </a:rPr>
              <a:t>+</a:t>
            </a:r>
            <a:r>
              <a:rPr sz="2000" spc="-20" dirty="0">
                <a:solidFill>
                  <a:srgbClr val="585858"/>
                </a:solidFill>
                <a:latin typeface="Arial" panose="020B0604020202020204"/>
                <a:cs typeface="Arial" panose="020B0604020202020204"/>
              </a:rPr>
              <a:t> </a:t>
            </a:r>
            <a:r>
              <a:rPr sz="2000" spc="-35" dirty="0">
                <a:solidFill>
                  <a:srgbClr val="585858"/>
                </a:solidFill>
                <a:latin typeface="Arial" panose="020B0604020202020204"/>
                <a:cs typeface="Arial" panose="020B0604020202020204"/>
              </a:rPr>
              <a:t>8</a:t>
            </a:r>
            <a:r>
              <a:rPr sz="2000" spc="-10" dirty="0">
                <a:solidFill>
                  <a:srgbClr val="585858"/>
                </a:solidFill>
                <a:latin typeface="Arial" panose="020B0604020202020204"/>
                <a:cs typeface="Arial" panose="020B0604020202020204"/>
              </a:rPr>
              <a:t> </a:t>
            </a:r>
            <a:r>
              <a:rPr sz="2000" spc="200" dirty="0">
                <a:solidFill>
                  <a:srgbClr val="585858"/>
                </a:solidFill>
                <a:latin typeface="Arial" panose="020B0604020202020204"/>
                <a:cs typeface="Arial" panose="020B0604020202020204"/>
              </a:rPr>
              <a:t>+</a:t>
            </a:r>
            <a:r>
              <a:rPr sz="2000" spc="-20" dirty="0">
                <a:solidFill>
                  <a:srgbClr val="585858"/>
                </a:solidFill>
                <a:latin typeface="Arial" panose="020B0604020202020204"/>
                <a:cs typeface="Arial" panose="020B0604020202020204"/>
              </a:rPr>
              <a:t> </a:t>
            </a:r>
            <a:r>
              <a:rPr sz="2000" spc="-35" dirty="0">
                <a:solidFill>
                  <a:srgbClr val="585858"/>
                </a:solidFill>
                <a:latin typeface="Arial" panose="020B0604020202020204"/>
                <a:cs typeface="Arial" panose="020B0604020202020204"/>
              </a:rPr>
              <a:t>2</a:t>
            </a:r>
            <a:r>
              <a:rPr sz="2000" spc="-10" dirty="0">
                <a:solidFill>
                  <a:srgbClr val="585858"/>
                </a:solidFill>
                <a:latin typeface="Arial" panose="020B0604020202020204"/>
                <a:cs typeface="Arial" panose="020B0604020202020204"/>
              </a:rPr>
              <a:t> </a:t>
            </a:r>
            <a:r>
              <a:rPr sz="2000" spc="200" dirty="0">
                <a:solidFill>
                  <a:srgbClr val="585858"/>
                </a:solidFill>
                <a:latin typeface="Arial" panose="020B0604020202020204"/>
                <a:cs typeface="Arial" panose="020B0604020202020204"/>
              </a:rPr>
              <a:t>=</a:t>
            </a:r>
            <a:r>
              <a:rPr sz="2000" spc="-20" dirty="0">
                <a:solidFill>
                  <a:srgbClr val="585858"/>
                </a:solidFill>
                <a:latin typeface="Arial" panose="020B0604020202020204"/>
                <a:cs typeface="Arial" panose="020B0604020202020204"/>
              </a:rPr>
              <a:t> </a:t>
            </a:r>
            <a:r>
              <a:rPr sz="2000" spc="-50" dirty="0">
                <a:solidFill>
                  <a:srgbClr val="585858"/>
                </a:solidFill>
                <a:latin typeface="Arial" panose="020B0604020202020204"/>
                <a:cs typeface="Arial" panose="020B0604020202020204"/>
              </a:rPr>
              <a:t>26(10)</a:t>
            </a:r>
            <a:endParaRPr sz="2000">
              <a:latin typeface="Arial" panose="020B0604020202020204"/>
              <a:cs typeface="Arial" panose="020B0604020202020204"/>
            </a:endParaRPr>
          </a:p>
          <a:p>
            <a:pPr marL="268605" marR="30480" indent="-256540">
              <a:lnSpc>
                <a:spcPts val="2590"/>
              </a:lnSpc>
              <a:spcBef>
                <a:spcPts val="1820"/>
              </a:spcBef>
              <a:buClr>
                <a:srgbClr val="EEC118"/>
              </a:buClr>
              <a:buFont typeface="Georgia" panose="02040502050405020303"/>
              <a:buChar char="•"/>
              <a:tabLst>
                <a:tab pos="268605" algn="l"/>
                <a:tab pos="269240" algn="l"/>
              </a:tabLst>
            </a:pPr>
            <a:r>
              <a:rPr sz="2400" spc="-55" dirty="0">
                <a:solidFill>
                  <a:srgbClr val="585858"/>
                </a:solidFill>
                <a:latin typeface="Arial" panose="020B0604020202020204"/>
                <a:cs typeface="Arial" panose="020B0604020202020204"/>
              </a:rPr>
              <a:t>Hệ </a:t>
            </a:r>
            <a:r>
              <a:rPr sz="2400" spc="-125" dirty="0">
                <a:solidFill>
                  <a:srgbClr val="585858"/>
                </a:solidFill>
                <a:latin typeface="Arial" panose="020B0604020202020204"/>
                <a:cs typeface="Arial" panose="020B0604020202020204"/>
              </a:rPr>
              <a:t>cơ </a:t>
            </a:r>
            <a:r>
              <a:rPr sz="2400" spc="-60" dirty="0">
                <a:solidFill>
                  <a:srgbClr val="585858"/>
                </a:solidFill>
                <a:latin typeface="Arial" panose="020B0604020202020204"/>
                <a:cs typeface="Arial" panose="020B0604020202020204"/>
              </a:rPr>
              <a:t>số </a:t>
            </a:r>
            <a:r>
              <a:rPr sz="2400" spc="-45" dirty="0">
                <a:solidFill>
                  <a:srgbClr val="585858"/>
                </a:solidFill>
                <a:latin typeface="Arial" panose="020B0604020202020204"/>
                <a:cs typeface="Arial" panose="020B0604020202020204"/>
              </a:rPr>
              <a:t>16 </a:t>
            </a:r>
            <a:r>
              <a:rPr sz="2400" spc="-50" dirty="0">
                <a:solidFill>
                  <a:srgbClr val="585858"/>
                </a:solidFill>
                <a:latin typeface="Arial" panose="020B0604020202020204"/>
                <a:cs typeface="Arial" panose="020B0604020202020204"/>
              </a:rPr>
              <a:t>(Hexadecimals) </a:t>
            </a:r>
            <a:r>
              <a:rPr sz="2400" spc="35" dirty="0">
                <a:solidFill>
                  <a:srgbClr val="585858"/>
                </a:solidFill>
                <a:latin typeface="Arial" panose="020B0604020202020204"/>
                <a:cs typeface="Arial" panose="020B0604020202020204"/>
              </a:rPr>
              <a:t>bắt </a:t>
            </a:r>
            <a:r>
              <a:rPr sz="2400" spc="-5" dirty="0">
                <a:solidFill>
                  <a:srgbClr val="585858"/>
                </a:solidFill>
                <a:latin typeface="Arial" panose="020B0604020202020204"/>
                <a:cs typeface="Arial" panose="020B0604020202020204"/>
              </a:rPr>
              <a:t>đầu </a:t>
            </a:r>
            <a:r>
              <a:rPr sz="2400" spc="-50" dirty="0">
                <a:solidFill>
                  <a:srgbClr val="585858"/>
                </a:solidFill>
                <a:latin typeface="Arial" panose="020B0604020202020204"/>
                <a:cs typeface="Arial" panose="020B0604020202020204"/>
              </a:rPr>
              <a:t>với </a:t>
            </a:r>
            <a:r>
              <a:rPr sz="2400" spc="-45" dirty="0">
                <a:solidFill>
                  <a:srgbClr val="585858"/>
                </a:solidFill>
                <a:latin typeface="Arial" panose="020B0604020202020204"/>
                <a:cs typeface="Arial" panose="020B0604020202020204"/>
              </a:rPr>
              <a:t>0 </a:t>
            </a:r>
            <a:r>
              <a:rPr sz="2400" spc="-110" dirty="0">
                <a:solidFill>
                  <a:srgbClr val="585858"/>
                </a:solidFill>
                <a:latin typeface="Arial" panose="020B0604020202020204"/>
                <a:cs typeface="Arial" panose="020B0604020202020204"/>
              </a:rPr>
              <a:t>và </a:t>
            </a:r>
            <a:r>
              <a:rPr sz="2400" spc="-30" dirty="0">
                <a:solidFill>
                  <a:srgbClr val="585858"/>
                </a:solidFill>
                <a:latin typeface="Arial" panose="020B0604020202020204"/>
                <a:cs typeface="Arial" panose="020B0604020202020204"/>
              </a:rPr>
              <a:t>ký  </a:t>
            </a:r>
            <a:r>
              <a:rPr sz="2400" spc="-25" dirty="0">
                <a:solidFill>
                  <a:srgbClr val="585858"/>
                </a:solidFill>
                <a:latin typeface="Arial" panose="020B0604020202020204"/>
                <a:cs typeface="Arial" panose="020B0604020202020204"/>
              </a:rPr>
              <a:t>tự</a:t>
            </a:r>
            <a:r>
              <a:rPr sz="2400" spc="-15" dirty="0">
                <a:solidFill>
                  <a:srgbClr val="585858"/>
                </a:solidFill>
                <a:latin typeface="Arial" panose="020B0604020202020204"/>
                <a:cs typeface="Arial" panose="020B0604020202020204"/>
              </a:rPr>
              <a:t> </a:t>
            </a:r>
            <a:r>
              <a:rPr sz="2400" spc="-100" dirty="0">
                <a:solidFill>
                  <a:srgbClr val="585858"/>
                </a:solidFill>
                <a:latin typeface="Arial" panose="020B0604020202020204"/>
                <a:cs typeface="Arial" panose="020B0604020202020204"/>
              </a:rPr>
              <a:t>x</a:t>
            </a:r>
            <a:endParaRPr sz="2400">
              <a:latin typeface="Arial" panose="020B0604020202020204"/>
              <a:cs typeface="Arial" panose="020B0604020202020204"/>
            </a:endParaRPr>
          </a:p>
          <a:p>
            <a:pPr marL="314325">
              <a:lnSpc>
                <a:spcPct val="100000"/>
              </a:lnSpc>
              <a:spcBef>
                <a:spcPts val="740"/>
              </a:spcBef>
              <a:tabLst>
                <a:tab pos="561340" algn="l"/>
              </a:tabLst>
            </a:pPr>
            <a:r>
              <a:rPr sz="2000" dirty="0">
                <a:solidFill>
                  <a:srgbClr val="585858"/>
                </a:solidFill>
                <a:latin typeface="Georgia" panose="02040502050405020303"/>
                <a:cs typeface="Georgia" panose="02040502050405020303"/>
              </a:rPr>
              <a:t>▫	</a:t>
            </a:r>
            <a:r>
              <a:rPr sz="2000" spc="-55" dirty="0">
                <a:solidFill>
                  <a:srgbClr val="585858"/>
                </a:solidFill>
                <a:latin typeface="Arial" panose="020B0604020202020204"/>
                <a:cs typeface="Arial" panose="020B0604020202020204"/>
              </a:rPr>
              <a:t>0x1A</a:t>
            </a:r>
            <a:r>
              <a:rPr sz="2000" spc="-40" dirty="0">
                <a:solidFill>
                  <a:srgbClr val="585858"/>
                </a:solidFill>
                <a:latin typeface="Arial" panose="020B0604020202020204"/>
                <a:cs typeface="Arial" panose="020B0604020202020204"/>
              </a:rPr>
              <a:t> </a:t>
            </a:r>
            <a:r>
              <a:rPr sz="2000" spc="200" dirty="0">
                <a:solidFill>
                  <a:srgbClr val="585858"/>
                </a:solidFill>
                <a:latin typeface="Arial" panose="020B0604020202020204"/>
                <a:cs typeface="Arial" panose="020B0604020202020204"/>
              </a:rPr>
              <a:t>=</a:t>
            </a:r>
            <a:r>
              <a:rPr sz="2000" spc="-10" dirty="0">
                <a:solidFill>
                  <a:srgbClr val="585858"/>
                </a:solidFill>
                <a:latin typeface="Arial" panose="020B0604020202020204"/>
                <a:cs typeface="Arial" panose="020B0604020202020204"/>
              </a:rPr>
              <a:t> </a:t>
            </a:r>
            <a:r>
              <a:rPr sz="2000" spc="-40" dirty="0">
                <a:solidFill>
                  <a:srgbClr val="585858"/>
                </a:solidFill>
                <a:latin typeface="Arial" panose="020B0604020202020204"/>
                <a:cs typeface="Arial" panose="020B0604020202020204"/>
              </a:rPr>
              <a:t>0001</a:t>
            </a:r>
            <a:r>
              <a:rPr sz="2000" spc="-30" dirty="0">
                <a:solidFill>
                  <a:srgbClr val="585858"/>
                </a:solidFill>
                <a:latin typeface="Arial" panose="020B0604020202020204"/>
                <a:cs typeface="Arial" panose="020B0604020202020204"/>
              </a:rPr>
              <a:t> </a:t>
            </a:r>
            <a:r>
              <a:rPr sz="2000" spc="-45" dirty="0">
                <a:solidFill>
                  <a:srgbClr val="585858"/>
                </a:solidFill>
                <a:latin typeface="Arial" panose="020B0604020202020204"/>
                <a:cs typeface="Arial" panose="020B0604020202020204"/>
              </a:rPr>
              <a:t>1010(2) </a:t>
            </a:r>
            <a:r>
              <a:rPr sz="2000" spc="200" dirty="0">
                <a:solidFill>
                  <a:srgbClr val="585858"/>
                </a:solidFill>
                <a:latin typeface="Arial" panose="020B0604020202020204"/>
                <a:cs typeface="Arial" panose="020B0604020202020204"/>
              </a:rPr>
              <a:t>=</a:t>
            </a:r>
            <a:r>
              <a:rPr sz="2000" spc="-20" dirty="0">
                <a:solidFill>
                  <a:srgbClr val="585858"/>
                </a:solidFill>
                <a:latin typeface="Arial" panose="020B0604020202020204"/>
                <a:cs typeface="Arial" panose="020B0604020202020204"/>
              </a:rPr>
              <a:t> </a:t>
            </a:r>
            <a:r>
              <a:rPr sz="2000" spc="-35" dirty="0">
                <a:solidFill>
                  <a:srgbClr val="585858"/>
                </a:solidFill>
                <a:latin typeface="Arial" panose="020B0604020202020204"/>
                <a:cs typeface="Arial" panose="020B0604020202020204"/>
              </a:rPr>
              <a:t>16</a:t>
            </a:r>
            <a:r>
              <a:rPr sz="2000" spc="-20" dirty="0">
                <a:solidFill>
                  <a:srgbClr val="585858"/>
                </a:solidFill>
                <a:latin typeface="Arial" panose="020B0604020202020204"/>
                <a:cs typeface="Arial" panose="020B0604020202020204"/>
              </a:rPr>
              <a:t> </a:t>
            </a:r>
            <a:r>
              <a:rPr sz="2000" spc="200" dirty="0">
                <a:solidFill>
                  <a:srgbClr val="585858"/>
                </a:solidFill>
                <a:latin typeface="Arial" panose="020B0604020202020204"/>
                <a:cs typeface="Arial" panose="020B0604020202020204"/>
              </a:rPr>
              <a:t>+</a:t>
            </a:r>
            <a:r>
              <a:rPr sz="2000" spc="-20" dirty="0">
                <a:solidFill>
                  <a:srgbClr val="585858"/>
                </a:solidFill>
                <a:latin typeface="Arial" panose="020B0604020202020204"/>
                <a:cs typeface="Arial" panose="020B0604020202020204"/>
              </a:rPr>
              <a:t> </a:t>
            </a:r>
            <a:r>
              <a:rPr sz="2000" spc="-35" dirty="0">
                <a:solidFill>
                  <a:srgbClr val="585858"/>
                </a:solidFill>
                <a:latin typeface="Arial" panose="020B0604020202020204"/>
                <a:cs typeface="Arial" panose="020B0604020202020204"/>
              </a:rPr>
              <a:t>8</a:t>
            </a:r>
            <a:r>
              <a:rPr sz="2000" spc="-15" dirty="0">
                <a:solidFill>
                  <a:srgbClr val="585858"/>
                </a:solidFill>
                <a:latin typeface="Arial" panose="020B0604020202020204"/>
                <a:cs typeface="Arial" panose="020B0604020202020204"/>
              </a:rPr>
              <a:t> </a:t>
            </a:r>
            <a:r>
              <a:rPr sz="2000" spc="200" dirty="0">
                <a:solidFill>
                  <a:srgbClr val="585858"/>
                </a:solidFill>
                <a:latin typeface="Arial" panose="020B0604020202020204"/>
                <a:cs typeface="Arial" panose="020B0604020202020204"/>
              </a:rPr>
              <a:t>+</a:t>
            </a:r>
            <a:r>
              <a:rPr sz="2000" spc="-20" dirty="0">
                <a:solidFill>
                  <a:srgbClr val="585858"/>
                </a:solidFill>
                <a:latin typeface="Arial" panose="020B0604020202020204"/>
                <a:cs typeface="Arial" panose="020B0604020202020204"/>
              </a:rPr>
              <a:t> </a:t>
            </a:r>
            <a:r>
              <a:rPr sz="2000" spc="-35" dirty="0">
                <a:solidFill>
                  <a:srgbClr val="585858"/>
                </a:solidFill>
                <a:latin typeface="Arial" panose="020B0604020202020204"/>
                <a:cs typeface="Arial" panose="020B0604020202020204"/>
              </a:rPr>
              <a:t>2</a:t>
            </a:r>
            <a:r>
              <a:rPr sz="2000" spc="-10" dirty="0">
                <a:solidFill>
                  <a:srgbClr val="585858"/>
                </a:solidFill>
                <a:latin typeface="Arial" panose="020B0604020202020204"/>
                <a:cs typeface="Arial" panose="020B0604020202020204"/>
              </a:rPr>
              <a:t> </a:t>
            </a:r>
            <a:r>
              <a:rPr sz="2000" spc="200" dirty="0">
                <a:solidFill>
                  <a:srgbClr val="585858"/>
                </a:solidFill>
                <a:latin typeface="Arial" panose="020B0604020202020204"/>
                <a:cs typeface="Arial" panose="020B0604020202020204"/>
              </a:rPr>
              <a:t>=</a:t>
            </a:r>
            <a:r>
              <a:rPr sz="2000" spc="-20" dirty="0">
                <a:solidFill>
                  <a:srgbClr val="585858"/>
                </a:solidFill>
                <a:latin typeface="Arial" panose="020B0604020202020204"/>
                <a:cs typeface="Arial" panose="020B0604020202020204"/>
              </a:rPr>
              <a:t> </a:t>
            </a:r>
            <a:r>
              <a:rPr sz="2000" spc="-50" dirty="0">
                <a:solidFill>
                  <a:srgbClr val="585858"/>
                </a:solidFill>
                <a:latin typeface="Arial" panose="020B0604020202020204"/>
                <a:cs typeface="Arial" panose="020B0604020202020204"/>
              </a:rPr>
              <a:t>26(10)</a:t>
            </a:r>
            <a:endParaRPr sz="2000">
              <a:latin typeface="Arial" panose="020B0604020202020204"/>
              <a:cs typeface="Arial" panose="020B0604020202020204"/>
            </a:endParaRPr>
          </a:p>
          <a:p>
            <a:pPr marL="268605" indent="-256540">
              <a:lnSpc>
                <a:spcPct val="100000"/>
              </a:lnSpc>
              <a:spcBef>
                <a:spcPts val="1495"/>
              </a:spcBef>
              <a:buClr>
                <a:srgbClr val="EEC118"/>
              </a:buClr>
              <a:buFont typeface="Georgia" panose="02040502050405020303"/>
              <a:buChar char="•"/>
              <a:tabLst>
                <a:tab pos="268605" algn="l"/>
                <a:tab pos="269240" algn="l"/>
              </a:tabLst>
            </a:pPr>
            <a:r>
              <a:rPr sz="2400" spc="-55" dirty="0">
                <a:solidFill>
                  <a:srgbClr val="585858"/>
                </a:solidFill>
                <a:latin typeface="Arial" panose="020B0604020202020204"/>
                <a:cs typeface="Arial" panose="020B0604020202020204"/>
              </a:rPr>
              <a:t>Kết </a:t>
            </a:r>
            <a:r>
              <a:rPr sz="2400" spc="25" dirty="0">
                <a:solidFill>
                  <a:srgbClr val="585858"/>
                </a:solidFill>
                <a:latin typeface="Arial" panose="020B0604020202020204"/>
                <a:cs typeface="Arial" panose="020B0604020202020204"/>
              </a:rPr>
              <a:t>thúc </a:t>
            </a:r>
            <a:r>
              <a:rPr sz="2400" spc="-10" dirty="0">
                <a:solidFill>
                  <a:srgbClr val="585858"/>
                </a:solidFill>
                <a:latin typeface="Arial" panose="020B0604020202020204"/>
                <a:cs typeface="Arial" panose="020B0604020202020204"/>
              </a:rPr>
              <a:t>bởi </a:t>
            </a:r>
            <a:r>
              <a:rPr sz="2400" spc="-30" dirty="0">
                <a:solidFill>
                  <a:srgbClr val="585858"/>
                </a:solidFill>
                <a:latin typeface="Arial" panose="020B0604020202020204"/>
                <a:cs typeface="Arial" panose="020B0604020202020204"/>
              </a:rPr>
              <a:t>ký </a:t>
            </a:r>
            <a:r>
              <a:rPr sz="2400" spc="-25" dirty="0">
                <a:solidFill>
                  <a:srgbClr val="585858"/>
                </a:solidFill>
                <a:latin typeface="Arial" panose="020B0604020202020204"/>
                <a:cs typeface="Arial" panose="020B0604020202020204"/>
              </a:rPr>
              <a:t>tự </a:t>
            </a:r>
            <a:r>
              <a:rPr sz="2400" spc="-45" dirty="0">
                <a:solidFill>
                  <a:srgbClr val="585858"/>
                </a:solidFill>
                <a:latin typeface="Arial" panose="020B0604020202020204"/>
                <a:cs typeface="Arial" panose="020B0604020202020204"/>
              </a:rPr>
              <a:t>“L” </a:t>
            </a:r>
            <a:r>
              <a:rPr sz="2400" spc="30" dirty="0">
                <a:solidFill>
                  <a:srgbClr val="585858"/>
                </a:solidFill>
                <a:latin typeface="Arial" panose="020B0604020202020204"/>
                <a:cs typeface="Arial" panose="020B0604020202020204"/>
              </a:rPr>
              <a:t>thể </a:t>
            </a:r>
            <a:r>
              <a:rPr sz="2400" dirty="0">
                <a:solidFill>
                  <a:srgbClr val="585858"/>
                </a:solidFill>
                <a:latin typeface="Arial" panose="020B0604020202020204"/>
                <a:cs typeface="Arial" panose="020B0604020202020204"/>
              </a:rPr>
              <a:t>hiện </a:t>
            </a:r>
            <a:r>
              <a:rPr sz="2400" spc="-10" dirty="0">
                <a:solidFill>
                  <a:srgbClr val="585858"/>
                </a:solidFill>
                <a:latin typeface="Arial" panose="020B0604020202020204"/>
                <a:cs typeface="Arial" panose="020B0604020202020204"/>
              </a:rPr>
              <a:t>kiểu </a:t>
            </a:r>
            <a:r>
              <a:rPr sz="2400" spc="-60" dirty="0">
                <a:solidFill>
                  <a:srgbClr val="585858"/>
                </a:solidFill>
                <a:latin typeface="Arial" panose="020B0604020202020204"/>
                <a:cs typeface="Arial" panose="020B0604020202020204"/>
              </a:rPr>
              <a:t>dữ </a:t>
            </a:r>
            <a:r>
              <a:rPr sz="2400" spc="5" dirty="0">
                <a:solidFill>
                  <a:srgbClr val="585858"/>
                </a:solidFill>
                <a:latin typeface="Arial" panose="020B0604020202020204"/>
                <a:cs typeface="Arial" panose="020B0604020202020204"/>
              </a:rPr>
              <a:t>liệu</a:t>
            </a:r>
            <a:r>
              <a:rPr sz="2400" spc="105" dirty="0">
                <a:solidFill>
                  <a:srgbClr val="585858"/>
                </a:solidFill>
                <a:latin typeface="Arial" panose="020B0604020202020204"/>
                <a:cs typeface="Arial" panose="020B0604020202020204"/>
              </a:rPr>
              <a:t> </a:t>
            </a:r>
            <a:r>
              <a:rPr sz="2400" spc="50" dirty="0">
                <a:solidFill>
                  <a:srgbClr val="585858"/>
                </a:solidFill>
                <a:latin typeface="Arial" panose="020B0604020202020204"/>
                <a:cs typeface="Arial" panose="020B0604020202020204"/>
              </a:rPr>
              <a:t>long</a:t>
            </a:r>
            <a:endParaRPr sz="2400">
              <a:latin typeface="Arial" panose="020B0604020202020204"/>
              <a:cs typeface="Arial" panose="020B0604020202020204"/>
            </a:endParaRPr>
          </a:p>
          <a:p>
            <a:pPr marL="314325">
              <a:lnSpc>
                <a:spcPct val="100000"/>
              </a:lnSpc>
              <a:spcBef>
                <a:spcPts val="775"/>
              </a:spcBef>
              <a:tabLst>
                <a:tab pos="561340" algn="l"/>
              </a:tabLst>
            </a:pPr>
            <a:r>
              <a:rPr sz="2000" dirty="0">
                <a:solidFill>
                  <a:srgbClr val="585858"/>
                </a:solidFill>
                <a:latin typeface="Georgia" panose="02040502050405020303"/>
                <a:cs typeface="Georgia" panose="02040502050405020303"/>
              </a:rPr>
              <a:t>▫	</a:t>
            </a:r>
            <a:r>
              <a:rPr sz="2000" spc="-85" dirty="0">
                <a:solidFill>
                  <a:srgbClr val="585858"/>
                </a:solidFill>
                <a:latin typeface="Arial" panose="020B0604020202020204"/>
                <a:cs typeface="Arial" panose="020B0604020202020204"/>
              </a:rPr>
              <a:t>26L</a:t>
            </a:r>
            <a:endParaRPr sz="2000">
              <a:latin typeface="Arial" panose="020B0604020202020204"/>
              <a:cs typeface="Arial" panose="020B0604020202020204"/>
            </a:endParaRPr>
          </a:p>
          <a:p>
            <a:pPr marL="268605" indent="-256540">
              <a:lnSpc>
                <a:spcPct val="100000"/>
              </a:lnSpc>
              <a:spcBef>
                <a:spcPts val="1510"/>
              </a:spcBef>
              <a:buClr>
                <a:srgbClr val="EEC118"/>
              </a:buClr>
              <a:buFont typeface="Georgia" panose="02040502050405020303"/>
              <a:buChar char="•"/>
              <a:tabLst>
                <a:tab pos="268605" algn="l"/>
                <a:tab pos="269240" algn="l"/>
              </a:tabLst>
            </a:pPr>
            <a:r>
              <a:rPr sz="2400" spc="-180" dirty="0">
                <a:solidFill>
                  <a:srgbClr val="585858"/>
                </a:solidFill>
                <a:latin typeface="Arial" panose="020B0604020202020204"/>
                <a:cs typeface="Arial" panose="020B0604020202020204"/>
              </a:rPr>
              <a:t>Ký </a:t>
            </a:r>
            <a:r>
              <a:rPr sz="2400" spc="-25" dirty="0">
                <a:solidFill>
                  <a:srgbClr val="585858"/>
                </a:solidFill>
                <a:latin typeface="Arial" panose="020B0604020202020204"/>
                <a:cs typeface="Arial" panose="020B0604020202020204"/>
              </a:rPr>
              <a:t>tự </a:t>
            </a:r>
            <a:r>
              <a:rPr sz="2400" spc="-55" dirty="0">
                <a:solidFill>
                  <a:srgbClr val="585858"/>
                </a:solidFill>
                <a:latin typeface="Arial" panose="020B0604020202020204"/>
                <a:cs typeface="Arial" panose="020B0604020202020204"/>
              </a:rPr>
              <a:t>hoa, </a:t>
            </a:r>
            <a:r>
              <a:rPr sz="2400" spc="-15" dirty="0">
                <a:solidFill>
                  <a:srgbClr val="585858"/>
                </a:solidFill>
                <a:latin typeface="Arial" panose="020B0604020202020204"/>
                <a:cs typeface="Arial" panose="020B0604020202020204"/>
              </a:rPr>
              <a:t>thường </a:t>
            </a:r>
            <a:r>
              <a:rPr sz="2400" spc="-5" dirty="0">
                <a:solidFill>
                  <a:srgbClr val="585858"/>
                </a:solidFill>
                <a:latin typeface="Arial" panose="020B0604020202020204"/>
                <a:cs typeface="Arial" panose="020B0604020202020204"/>
              </a:rPr>
              <a:t>cho </a:t>
            </a:r>
            <a:r>
              <a:rPr sz="2400" dirty="0">
                <a:solidFill>
                  <a:srgbClr val="585858"/>
                </a:solidFill>
                <a:latin typeface="Arial" panose="020B0604020202020204"/>
                <a:cs typeface="Arial" panose="020B0604020202020204"/>
              </a:rPr>
              <a:t>giá </a:t>
            </a:r>
            <a:r>
              <a:rPr sz="2400" spc="75" dirty="0">
                <a:solidFill>
                  <a:srgbClr val="585858"/>
                </a:solidFill>
                <a:latin typeface="Arial" panose="020B0604020202020204"/>
                <a:cs typeface="Arial" panose="020B0604020202020204"/>
              </a:rPr>
              <a:t>trị </a:t>
            </a:r>
            <a:r>
              <a:rPr sz="2400" spc="15" dirty="0">
                <a:solidFill>
                  <a:srgbClr val="585858"/>
                </a:solidFill>
                <a:latin typeface="Arial" panose="020B0604020202020204"/>
                <a:cs typeface="Arial" panose="020B0604020202020204"/>
              </a:rPr>
              <a:t>bằng</a:t>
            </a:r>
            <a:r>
              <a:rPr sz="2400" spc="-285" dirty="0">
                <a:solidFill>
                  <a:srgbClr val="585858"/>
                </a:solidFill>
                <a:latin typeface="Arial" panose="020B0604020202020204"/>
                <a:cs typeface="Arial" panose="020B0604020202020204"/>
              </a:rPr>
              <a:t> </a:t>
            </a:r>
            <a:r>
              <a:rPr sz="2400" spc="-15" dirty="0">
                <a:solidFill>
                  <a:srgbClr val="585858"/>
                </a:solidFill>
                <a:latin typeface="Arial" panose="020B0604020202020204"/>
                <a:cs typeface="Arial" panose="020B0604020202020204"/>
              </a:rPr>
              <a:t>nhau</a:t>
            </a:r>
            <a:endParaRPr sz="2400">
              <a:latin typeface="Arial" panose="020B0604020202020204"/>
              <a:cs typeface="Arial" panose="020B0604020202020204"/>
            </a:endParaRPr>
          </a:p>
          <a:p>
            <a:pPr marL="314325">
              <a:lnSpc>
                <a:spcPts val="2280"/>
              </a:lnSpc>
              <a:spcBef>
                <a:spcPts val="770"/>
              </a:spcBef>
              <a:tabLst>
                <a:tab pos="561340" algn="l"/>
              </a:tabLst>
            </a:pPr>
            <a:r>
              <a:rPr sz="2000" dirty="0">
                <a:solidFill>
                  <a:srgbClr val="585858"/>
                </a:solidFill>
                <a:latin typeface="Georgia" panose="02040502050405020303"/>
                <a:cs typeface="Georgia" panose="02040502050405020303"/>
              </a:rPr>
              <a:t>▫	</a:t>
            </a:r>
            <a:r>
              <a:rPr sz="2000" spc="-65" dirty="0">
                <a:solidFill>
                  <a:srgbClr val="585858"/>
                </a:solidFill>
                <a:latin typeface="Arial" panose="020B0604020202020204"/>
                <a:cs typeface="Arial" panose="020B0604020202020204"/>
              </a:rPr>
              <a:t>0x1a </a:t>
            </a:r>
            <a:r>
              <a:rPr sz="2000" spc="-125" dirty="0">
                <a:solidFill>
                  <a:srgbClr val="585858"/>
                </a:solidFill>
                <a:latin typeface="Arial" panose="020B0604020202020204"/>
                <a:cs typeface="Arial" panose="020B0604020202020204"/>
              </a:rPr>
              <a:t>, </a:t>
            </a:r>
            <a:r>
              <a:rPr sz="2000" spc="-55" dirty="0">
                <a:solidFill>
                  <a:srgbClr val="585858"/>
                </a:solidFill>
                <a:latin typeface="Arial" panose="020B0604020202020204"/>
                <a:cs typeface="Arial" panose="020B0604020202020204"/>
              </a:rPr>
              <a:t>0x1A </a:t>
            </a:r>
            <a:r>
              <a:rPr sz="2000" spc="-125" dirty="0">
                <a:solidFill>
                  <a:srgbClr val="585858"/>
                </a:solidFill>
                <a:latin typeface="Arial" panose="020B0604020202020204"/>
                <a:cs typeface="Arial" panose="020B0604020202020204"/>
              </a:rPr>
              <a:t>, </a:t>
            </a:r>
            <a:r>
              <a:rPr sz="2000" spc="-85" dirty="0">
                <a:solidFill>
                  <a:srgbClr val="585858"/>
                </a:solidFill>
                <a:latin typeface="Arial" panose="020B0604020202020204"/>
                <a:cs typeface="Arial" panose="020B0604020202020204"/>
              </a:rPr>
              <a:t>0X1a </a:t>
            </a:r>
            <a:r>
              <a:rPr sz="2000" spc="-125" dirty="0">
                <a:solidFill>
                  <a:srgbClr val="585858"/>
                </a:solidFill>
                <a:latin typeface="Arial" panose="020B0604020202020204"/>
                <a:cs typeface="Arial" panose="020B0604020202020204"/>
              </a:rPr>
              <a:t>, </a:t>
            </a:r>
            <a:r>
              <a:rPr sz="2000" spc="-70" dirty="0">
                <a:solidFill>
                  <a:srgbClr val="585858"/>
                </a:solidFill>
                <a:latin typeface="Arial" panose="020B0604020202020204"/>
                <a:cs typeface="Arial" panose="020B0604020202020204"/>
              </a:rPr>
              <a:t>0X1A </a:t>
            </a:r>
            <a:r>
              <a:rPr sz="2000" spc="5" dirty="0">
                <a:solidFill>
                  <a:srgbClr val="585858"/>
                </a:solidFill>
                <a:latin typeface="Arial" panose="020B0604020202020204"/>
                <a:cs typeface="Arial" panose="020B0604020202020204"/>
              </a:rPr>
              <a:t>đều </a:t>
            </a:r>
            <a:r>
              <a:rPr sz="2000" spc="-10" dirty="0">
                <a:solidFill>
                  <a:srgbClr val="585858"/>
                </a:solidFill>
                <a:latin typeface="Arial" panose="020B0604020202020204"/>
                <a:cs typeface="Arial" panose="020B0604020202020204"/>
              </a:rPr>
              <a:t>có </a:t>
            </a:r>
            <a:r>
              <a:rPr sz="2000" dirty="0">
                <a:solidFill>
                  <a:srgbClr val="585858"/>
                </a:solidFill>
                <a:latin typeface="Arial" panose="020B0604020202020204"/>
                <a:cs typeface="Arial" panose="020B0604020202020204"/>
              </a:rPr>
              <a:t>giá </a:t>
            </a:r>
            <a:r>
              <a:rPr sz="2000" spc="65" dirty="0">
                <a:solidFill>
                  <a:srgbClr val="585858"/>
                </a:solidFill>
                <a:latin typeface="Arial" panose="020B0604020202020204"/>
                <a:cs typeface="Arial" panose="020B0604020202020204"/>
              </a:rPr>
              <a:t>trị </a:t>
            </a:r>
            <a:r>
              <a:rPr sz="2000" spc="-35" dirty="0">
                <a:solidFill>
                  <a:srgbClr val="585858"/>
                </a:solidFill>
                <a:latin typeface="Arial" panose="020B0604020202020204"/>
                <a:cs typeface="Arial" panose="020B0604020202020204"/>
              </a:rPr>
              <a:t>26 </a:t>
            </a:r>
            <a:r>
              <a:rPr sz="2000" spc="55" dirty="0">
                <a:solidFill>
                  <a:srgbClr val="585858"/>
                </a:solidFill>
                <a:latin typeface="Arial" panose="020B0604020202020204"/>
                <a:cs typeface="Arial" panose="020B0604020202020204"/>
              </a:rPr>
              <a:t>trong</a:t>
            </a:r>
            <a:r>
              <a:rPr sz="2000" spc="390" dirty="0">
                <a:solidFill>
                  <a:srgbClr val="585858"/>
                </a:solidFill>
                <a:latin typeface="Arial" panose="020B0604020202020204"/>
                <a:cs typeface="Arial" panose="020B0604020202020204"/>
              </a:rPr>
              <a:t> </a:t>
            </a:r>
            <a:r>
              <a:rPr sz="2000" spc="-25" dirty="0">
                <a:solidFill>
                  <a:srgbClr val="585858"/>
                </a:solidFill>
                <a:latin typeface="Arial" panose="020B0604020202020204"/>
                <a:cs typeface="Arial" panose="020B0604020202020204"/>
              </a:rPr>
              <a:t>hệ</a:t>
            </a:r>
            <a:endParaRPr sz="2000">
              <a:latin typeface="Arial" panose="020B0604020202020204"/>
              <a:cs typeface="Arial" panose="020B0604020202020204"/>
            </a:endParaRPr>
          </a:p>
          <a:p>
            <a:pPr marL="561340">
              <a:lnSpc>
                <a:spcPts val="2280"/>
              </a:lnSpc>
            </a:pPr>
            <a:r>
              <a:rPr sz="2000" spc="-10" dirty="0">
                <a:solidFill>
                  <a:srgbClr val="585858"/>
                </a:solidFill>
                <a:latin typeface="Arial" panose="020B0604020202020204"/>
                <a:cs typeface="Arial" panose="020B0604020202020204"/>
              </a:rPr>
              <a:t>decimal</a:t>
            </a:r>
            <a:endParaRPr sz="2000">
              <a:latin typeface="Arial" panose="020B0604020202020204"/>
              <a:cs typeface="Arial" panose="020B060402020202020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9867" y="360819"/>
            <a:ext cx="2047875" cy="567055"/>
          </a:xfrm>
          <a:prstGeom prst="rect">
            <a:avLst/>
          </a:prstGeom>
        </p:spPr>
        <p:txBody>
          <a:bodyPr vert="horz" wrap="square" lIns="0" tIns="13335" rIns="0" bIns="0" rtlCol="0">
            <a:spAutoFit/>
          </a:bodyPr>
          <a:lstStyle/>
          <a:p>
            <a:pPr marL="12700">
              <a:lnSpc>
                <a:spcPct val="100000"/>
              </a:lnSpc>
              <a:spcBef>
                <a:spcPts val="105"/>
              </a:spcBef>
            </a:pPr>
            <a:r>
              <a:rPr sz="3600" spc="5" dirty="0"/>
              <a:t>b. </a:t>
            </a:r>
            <a:r>
              <a:rPr sz="3600" spc="-155" dirty="0"/>
              <a:t>Số</a:t>
            </a:r>
            <a:r>
              <a:rPr sz="3600" spc="-740" dirty="0"/>
              <a:t> </a:t>
            </a:r>
            <a:r>
              <a:rPr sz="3600" spc="60" dirty="0"/>
              <a:t>thực</a:t>
            </a:r>
            <a:endParaRPr sz="3600" spc="60" dirty="0"/>
          </a:p>
        </p:txBody>
      </p:sp>
      <p:sp>
        <p:nvSpPr>
          <p:cNvPr id="6" name="object 6"/>
          <p:cNvSpPr txBox="1">
            <a:spLocks noGrp="1"/>
          </p:cNvSpPr>
          <p:nvPr>
            <p:ph type="sldNum" sz="quarter" idx="12"/>
          </p:nvPr>
        </p:nvSpPr>
        <p:spPr>
          <a:prstGeom prst="rect">
            <a:avLst/>
          </a:prstGeom>
        </p:spPr>
        <p:txBody>
          <a:bodyPr vert="horz" wrap="square" lIns="0" tIns="6350" rIns="0" bIns="0" rtlCol="0">
            <a:spAutoFit/>
          </a:bodyPr>
          <a:lstStyle/>
          <a:p>
            <a:pPr marL="38100">
              <a:lnSpc>
                <a:spcPct val="100000"/>
              </a:lnSpc>
              <a:spcBef>
                <a:spcPts val="50"/>
              </a:spcBef>
            </a:pPr>
            <a:fld id="{81D60167-4931-47E6-BA6A-407CBD079E47}" type="slidenum">
              <a:rPr spc="-90" dirty="0"/>
            </a:fld>
            <a:endParaRPr spc="-90" dirty="0"/>
          </a:p>
        </p:txBody>
      </p:sp>
      <p:sp>
        <p:nvSpPr>
          <p:cNvPr id="3" name="object 3"/>
          <p:cNvSpPr txBox="1"/>
          <p:nvPr/>
        </p:nvSpPr>
        <p:spPr>
          <a:xfrm>
            <a:off x="2574442" y="1715184"/>
            <a:ext cx="5638165" cy="1763395"/>
          </a:xfrm>
          <a:prstGeom prst="rect">
            <a:avLst/>
          </a:prstGeom>
        </p:spPr>
        <p:txBody>
          <a:bodyPr vert="horz" wrap="square" lIns="0" tIns="74295" rIns="0" bIns="0" rtlCol="0">
            <a:spAutoFit/>
          </a:bodyPr>
          <a:lstStyle/>
          <a:p>
            <a:pPr marL="286385" indent="-274320">
              <a:lnSpc>
                <a:spcPct val="100000"/>
              </a:lnSpc>
              <a:spcBef>
                <a:spcPts val="585"/>
              </a:spcBef>
              <a:buFont typeface="Arial" panose="020B0604020202020204"/>
              <a:buChar char="•"/>
              <a:tabLst>
                <a:tab pos="286385" algn="l"/>
                <a:tab pos="287020" algn="l"/>
              </a:tabLst>
            </a:pPr>
            <a:r>
              <a:rPr sz="2400" b="1" spc="-5" dirty="0">
                <a:solidFill>
                  <a:srgbClr val="585858"/>
                </a:solidFill>
                <a:latin typeface="Courier New" panose="02070309020205020404"/>
                <a:cs typeface="Courier New" panose="02070309020205020404"/>
              </a:rPr>
              <a:t>float </a:t>
            </a:r>
            <a:r>
              <a:rPr sz="2400" spc="15" dirty="0">
                <a:solidFill>
                  <a:srgbClr val="585858"/>
                </a:solidFill>
                <a:latin typeface="Arial" panose="020B0604020202020204"/>
                <a:cs typeface="Arial" panose="020B0604020202020204"/>
              </a:rPr>
              <a:t>kết </a:t>
            </a:r>
            <a:r>
              <a:rPr sz="2400" spc="25" dirty="0">
                <a:solidFill>
                  <a:srgbClr val="585858"/>
                </a:solidFill>
                <a:latin typeface="Arial" panose="020B0604020202020204"/>
                <a:cs typeface="Arial" panose="020B0604020202020204"/>
              </a:rPr>
              <a:t>thúc </a:t>
            </a:r>
            <a:r>
              <a:rPr sz="2400" spc="15" dirty="0">
                <a:solidFill>
                  <a:srgbClr val="585858"/>
                </a:solidFill>
                <a:latin typeface="Arial" panose="020B0604020202020204"/>
                <a:cs typeface="Arial" panose="020B0604020202020204"/>
              </a:rPr>
              <a:t>bằng </a:t>
            </a:r>
            <a:r>
              <a:rPr sz="2400" spc="-25" dirty="0">
                <a:solidFill>
                  <a:srgbClr val="585858"/>
                </a:solidFill>
                <a:latin typeface="Arial" panose="020B0604020202020204"/>
                <a:cs typeface="Arial" panose="020B0604020202020204"/>
              </a:rPr>
              <a:t>ký tự </a:t>
            </a:r>
            <a:r>
              <a:rPr sz="2400" b="1" dirty="0">
                <a:solidFill>
                  <a:srgbClr val="585858"/>
                </a:solidFill>
                <a:latin typeface="Courier New" panose="02070309020205020404"/>
                <a:cs typeface="Courier New" panose="02070309020205020404"/>
              </a:rPr>
              <a:t>f</a:t>
            </a:r>
            <a:r>
              <a:rPr sz="2400" b="1" spc="-825" dirty="0">
                <a:solidFill>
                  <a:srgbClr val="585858"/>
                </a:solidFill>
                <a:latin typeface="Courier New" panose="02070309020205020404"/>
                <a:cs typeface="Courier New" panose="02070309020205020404"/>
              </a:rPr>
              <a:t> </a:t>
            </a:r>
            <a:r>
              <a:rPr sz="2400" spc="-40" dirty="0">
                <a:solidFill>
                  <a:srgbClr val="585858"/>
                </a:solidFill>
                <a:latin typeface="Arial" panose="020B0604020202020204"/>
                <a:cs typeface="Arial" panose="020B0604020202020204"/>
              </a:rPr>
              <a:t>(hoặc </a:t>
            </a:r>
            <a:r>
              <a:rPr sz="2400" b="1" spc="-40" dirty="0">
                <a:solidFill>
                  <a:srgbClr val="585858"/>
                </a:solidFill>
                <a:latin typeface="Courier New" panose="02070309020205020404"/>
                <a:cs typeface="Courier New" panose="02070309020205020404"/>
              </a:rPr>
              <a:t>F</a:t>
            </a:r>
            <a:r>
              <a:rPr sz="2400" spc="-40" dirty="0">
                <a:solidFill>
                  <a:srgbClr val="585858"/>
                </a:solidFill>
                <a:latin typeface="Arial" panose="020B0604020202020204"/>
                <a:cs typeface="Arial" panose="020B0604020202020204"/>
              </a:rPr>
              <a:t>)</a:t>
            </a:r>
            <a:endParaRPr sz="2400">
              <a:latin typeface="Arial" panose="020B0604020202020204"/>
              <a:cs typeface="Arial" panose="020B0604020202020204"/>
            </a:endParaRPr>
          </a:p>
          <a:p>
            <a:pPr marL="560705" lvl="1" indent="-229235">
              <a:lnSpc>
                <a:spcPct val="100000"/>
              </a:lnSpc>
              <a:spcBef>
                <a:spcPts val="440"/>
              </a:spcBef>
              <a:buFont typeface="Arial" panose="020B0604020202020204"/>
              <a:buChar char="•"/>
              <a:tabLst>
                <a:tab pos="560705" algn="l"/>
                <a:tab pos="561340" algn="l"/>
              </a:tabLst>
            </a:pPr>
            <a:r>
              <a:rPr sz="2200" b="1" spc="-5" dirty="0">
                <a:solidFill>
                  <a:srgbClr val="585858"/>
                </a:solidFill>
                <a:latin typeface="Courier New" panose="02070309020205020404"/>
                <a:cs typeface="Courier New" panose="02070309020205020404"/>
              </a:rPr>
              <a:t>7.1f</a:t>
            </a:r>
            <a:endParaRPr sz="2200">
              <a:latin typeface="Courier New" panose="02070309020205020404"/>
              <a:cs typeface="Courier New" panose="02070309020205020404"/>
            </a:endParaRPr>
          </a:p>
          <a:p>
            <a:pPr marL="286385" indent="-274320">
              <a:lnSpc>
                <a:spcPct val="100000"/>
              </a:lnSpc>
              <a:spcBef>
                <a:spcPts val="1255"/>
              </a:spcBef>
              <a:buFont typeface="Arial" panose="020B0604020202020204"/>
              <a:buChar char="•"/>
              <a:tabLst>
                <a:tab pos="286385" algn="l"/>
                <a:tab pos="287020" algn="l"/>
              </a:tabLst>
            </a:pPr>
            <a:r>
              <a:rPr sz="2400" b="1" spc="-5" dirty="0">
                <a:solidFill>
                  <a:srgbClr val="585858"/>
                </a:solidFill>
                <a:latin typeface="Courier New" panose="02070309020205020404"/>
                <a:cs typeface="Courier New" panose="02070309020205020404"/>
              </a:rPr>
              <a:t>double </a:t>
            </a:r>
            <a:r>
              <a:rPr sz="2400" spc="15" dirty="0">
                <a:solidFill>
                  <a:srgbClr val="585858"/>
                </a:solidFill>
                <a:latin typeface="Arial" panose="020B0604020202020204"/>
                <a:cs typeface="Arial" panose="020B0604020202020204"/>
              </a:rPr>
              <a:t>kết </a:t>
            </a:r>
            <a:r>
              <a:rPr sz="2400" spc="20" dirty="0">
                <a:solidFill>
                  <a:srgbClr val="585858"/>
                </a:solidFill>
                <a:latin typeface="Arial" panose="020B0604020202020204"/>
                <a:cs typeface="Arial" panose="020B0604020202020204"/>
              </a:rPr>
              <a:t>thúc </a:t>
            </a:r>
            <a:r>
              <a:rPr sz="2400" spc="15" dirty="0">
                <a:solidFill>
                  <a:srgbClr val="585858"/>
                </a:solidFill>
                <a:latin typeface="Arial" panose="020B0604020202020204"/>
                <a:cs typeface="Arial" panose="020B0604020202020204"/>
              </a:rPr>
              <a:t>bằng </a:t>
            </a:r>
            <a:r>
              <a:rPr sz="2400" spc="-30" dirty="0">
                <a:solidFill>
                  <a:srgbClr val="585858"/>
                </a:solidFill>
                <a:latin typeface="Arial" panose="020B0604020202020204"/>
                <a:cs typeface="Arial" panose="020B0604020202020204"/>
              </a:rPr>
              <a:t>ký </a:t>
            </a:r>
            <a:r>
              <a:rPr sz="2400" spc="-25" dirty="0">
                <a:solidFill>
                  <a:srgbClr val="585858"/>
                </a:solidFill>
                <a:latin typeface="Arial" panose="020B0604020202020204"/>
                <a:cs typeface="Arial" panose="020B0604020202020204"/>
              </a:rPr>
              <a:t>tự </a:t>
            </a:r>
            <a:r>
              <a:rPr sz="2400" b="1" dirty="0">
                <a:solidFill>
                  <a:srgbClr val="585858"/>
                </a:solidFill>
                <a:latin typeface="Courier New" panose="02070309020205020404"/>
                <a:cs typeface="Courier New" panose="02070309020205020404"/>
              </a:rPr>
              <a:t>d</a:t>
            </a:r>
            <a:r>
              <a:rPr sz="2400" b="1" spc="-800" dirty="0">
                <a:solidFill>
                  <a:srgbClr val="585858"/>
                </a:solidFill>
                <a:latin typeface="Courier New" panose="02070309020205020404"/>
                <a:cs typeface="Courier New" panose="02070309020205020404"/>
              </a:rPr>
              <a:t> </a:t>
            </a:r>
            <a:r>
              <a:rPr sz="2400" spc="-40" dirty="0">
                <a:solidFill>
                  <a:srgbClr val="585858"/>
                </a:solidFill>
                <a:latin typeface="Arial" panose="020B0604020202020204"/>
                <a:cs typeface="Arial" panose="020B0604020202020204"/>
              </a:rPr>
              <a:t>(hoặc </a:t>
            </a:r>
            <a:r>
              <a:rPr sz="2400" b="1" spc="-40" dirty="0">
                <a:solidFill>
                  <a:srgbClr val="585858"/>
                </a:solidFill>
                <a:latin typeface="Courier New" panose="02070309020205020404"/>
                <a:cs typeface="Courier New" panose="02070309020205020404"/>
              </a:rPr>
              <a:t>D</a:t>
            </a:r>
            <a:r>
              <a:rPr sz="2400" spc="-40" dirty="0">
                <a:solidFill>
                  <a:srgbClr val="585858"/>
                </a:solidFill>
                <a:latin typeface="Arial" panose="020B0604020202020204"/>
                <a:cs typeface="Arial" panose="020B0604020202020204"/>
              </a:rPr>
              <a:t>)</a:t>
            </a:r>
            <a:endParaRPr sz="2400">
              <a:latin typeface="Arial" panose="020B0604020202020204"/>
              <a:cs typeface="Arial" panose="020B0604020202020204"/>
            </a:endParaRPr>
          </a:p>
          <a:p>
            <a:pPr marL="560705" lvl="1" indent="-229235">
              <a:lnSpc>
                <a:spcPct val="100000"/>
              </a:lnSpc>
              <a:spcBef>
                <a:spcPts val="440"/>
              </a:spcBef>
              <a:buFont typeface="Arial" panose="020B0604020202020204"/>
              <a:buChar char="•"/>
              <a:tabLst>
                <a:tab pos="560705" algn="l"/>
                <a:tab pos="561340" algn="l"/>
              </a:tabLst>
            </a:pPr>
            <a:r>
              <a:rPr sz="2200" b="1" spc="-5" dirty="0">
                <a:solidFill>
                  <a:srgbClr val="585858"/>
                </a:solidFill>
                <a:latin typeface="Courier New" panose="02070309020205020404"/>
                <a:cs typeface="Courier New" panose="02070309020205020404"/>
              </a:rPr>
              <a:t>7.1D</a:t>
            </a:r>
            <a:endParaRPr sz="2200">
              <a:latin typeface="Courier New" panose="02070309020205020404"/>
              <a:cs typeface="Courier New" panose="02070309020205020404"/>
            </a:endParaRPr>
          </a:p>
        </p:txBody>
      </p:sp>
      <p:sp>
        <p:nvSpPr>
          <p:cNvPr id="4" name="object 4"/>
          <p:cNvSpPr txBox="1"/>
          <p:nvPr/>
        </p:nvSpPr>
        <p:spPr>
          <a:xfrm>
            <a:off x="2574442" y="3610736"/>
            <a:ext cx="6546215" cy="381635"/>
          </a:xfrm>
          <a:prstGeom prst="rect">
            <a:avLst/>
          </a:prstGeom>
        </p:spPr>
        <p:txBody>
          <a:bodyPr vert="horz" wrap="square" lIns="0" tIns="12700" rIns="0" bIns="0" rtlCol="0">
            <a:spAutoFit/>
          </a:bodyPr>
          <a:lstStyle/>
          <a:p>
            <a:pPr marL="286385" indent="-274320">
              <a:lnSpc>
                <a:spcPct val="100000"/>
              </a:lnSpc>
              <a:spcBef>
                <a:spcPts val="100"/>
              </a:spcBef>
              <a:buFont typeface="Arial" panose="020B0604020202020204"/>
              <a:buChar char="•"/>
              <a:tabLst>
                <a:tab pos="286385" algn="l"/>
                <a:tab pos="287020" algn="l"/>
              </a:tabLst>
            </a:pPr>
            <a:r>
              <a:rPr sz="2400" b="1" dirty="0">
                <a:solidFill>
                  <a:srgbClr val="585858"/>
                </a:solidFill>
                <a:latin typeface="Courier New" panose="02070309020205020404"/>
                <a:cs typeface="Courier New" panose="02070309020205020404"/>
              </a:rPr>
              <a:t>e</a:t>
            </a:r>
            <a:r>
              <a:rPr sz="2400" b="1" spc="-1110" dirty="0">
                <a:solidFill>
                  <a:srgbClr val="585858"/>
                </a:solidFill>
                <a:latin typeface="Courier New" panose="02070309020205020404"/>
                <a:cs typeface="Courier New" panose="02070309020205020404"/>
              </a:rPr>
              <a:t> </a:t>
            </a:r>
            <a:r>
              <a:rPr sz="2400" spc="-40" dirty="0">
                <a:solidFill>
                  <a:srgbClr val="585858"/>
                </a:solidFill>
                <a:latin typeface="Arial" panose="020B0604020202020204"/>
                <a:cs typeface="Arial" panose="020B0604020202020204"/>
              </a:rPr>
              <a:t>(hoặc </a:t>
            </a:r>
            <a:r>
              <a:rPr sz="2400" b="1" spc="-40" dirty="0">
                <a:solidFill>
                  <a:srgbClr val="585858"/>
                </a:solidFill>
                <a:latin typeface="Courier New" panose="02070309020205020404"/>
                <a:cs typeface="Courier New" panose="02070309020205020404"/>
              </a:rPr>
              <a:t>E</a:t>
            </a:r>
            <a:r>
              <a:rPr sz="2400" spc="-40" dirty="0">
                <a:solidFill>
                  <a:srgbClr val="585858"/>
                </a:solidFill>
                <a:latin typeface="Arial" panose="020B0604020202020204"/>
                <a:cs typeface="Arial" panose="020B0604020202020204"/>
              </a:rPr>
              <a:t>) </a:t>
            </a:r>
            <a:r>
              <a:rPr sz="2400" spc="-90" dirty="0">
                <a:solidFill>
                  <a:srgbClr val="585858"/>
                </a:solidFill>
                <a:latin typeface="Arial" panose="020B0604020202020204"/>
                <a:cs typeface="Arial" panose="020B0604020202020204"/>
              </a:rPr>
              <a:t>được </a:t>
            </a:r>
            <a:r>
              <a:rPr sz="2400" spc="-195" dirty="0">
                <a:solidFill>
                  <a:srgbClr val="585858"/>
                </a:solidFill>
                <a:latin typeface="Arial" panose="020B0604020202020204"/>
                <a:cs typeface="Arial" panose="020B0604020202020204"/>
              </a:rPr>
              <a:t>sử </a:t>
            </a:r>
            <a:r>
              <a:rPr sz="2400" spc="50" dirty="0">
                <a:solidFill>
                  <a:srgbClr val="585858"/>
                </a:solidFill>
                <a:latin typeface="Arial" panose="020B0604020202020204"/>
                <a:cs typeface="Arial" panose="020B0604020202020204"/>
              </a:rPr>
              <a:t>dụng </a:t>
            </a:r>
            <a:r>
              <a:rPr sz="2400" spc="65" dirty="0">
                <a:solidFill>
                  <a:srgbClr val="585858"/>
                </a:solidFill>
                <a:latin typeface="Arial" panose="020B0604020202020204"/>
                <a:cs typeface="Arial" panose="020B0604020202020204"/>
              </a:rPr>
              <a:t>trong </a:t>
            </a:r>
            <a:r>
              <a:rPr sz="2400" spc="15" dirty="0">
                <a:solidFill>
                  <a:srgbClr val="585858"/>
                </a:solidFill>
                <a:latin typeface="Arial" panose="020B0604020202020204"/>
                <a:cs typeface="Arial" panose="020B0604020202020204"/>
              </a:rPr>
              <a:t>dạng biểu diễn</a:t>
            </a:r>
            <a:endParaRPr sz="2400">
              <a:latin typeface="Arial" panose="020B0604020202020204"/>
              <a:cs typeface="Arial" panose="020B0604020202020204"/>
            </a:endParaRPr>
          </a:p>
        </p:txBody>
      </p:sp>
      <p:sp>
        <p:nvSpPr>
          <p:cNvPr id="5" name="object 5"/>
          <p:cNvSpPr txBox="1"/>
          <p:nvPr/>
        </p:nvSpPr>
        <p:spPr>
          <a:xfrm>
            <a:off x="2574442" y="3848097"/>
            <a:ext cx="6500495" cy="2058670"/>
          </a:xfrm>
          <a:prstGeom prst="rect">
            <a:avLst/>
          </a:prstGeom>
        </p:spPr>
        <p:txBody>
          <a:bodyPr vert="horz" wrap="square" lIns="0" tIns="71120" rIns="0" bIns="0" rtlCol="0">
            <a:spAutoFit/>
          </a:bodyPr>
          <a:lstStyle/>
          <a:p>
            <a:pPr marL="286385">
              <a:lnSpc>
                <a:spcPct val="100000"/>
              </a:lnSpc>
              <a:spcBef>
                <a:spcPts val="560"/>
              </a:spcBef>
            </a:pPr>
            <a:r>
              <a:rPr sz="2400" spc="-25" dirty="0">
                <a:solidFill>
                  <a:srgbClr val="585858"/>
                </a:solidFill>
                <a:latin typeface="Arial" panose="020B0604020202020204"/>
                <a:cs typeface="Arial" panose="020B0604020202020204"/>
              </a:rPr>
              <a:t>khoa</a:t>
            </a:r>
            <a:r>
              <a:rPr sz="2400" spc="10" dirty="0">
                <a:solidFill>
                  <a:srgbClr val="585858"/>
                </a:solidFill>
                <a:latin typeface="Arial" panose="020B0604020202020204"/>
                <a:cs typeface="Arial" panose="020B0604020202020204"/>
              </a:rPr>
              <a:t> </a:t>
            </a:r>
            <a:r>
              <a:rPr sz="2400" spc="-40" dirty="0">
                <a:solidFill>
                  <a:srgbClr val="585858"/>
                </a:solidFill>
                <a:latin typeface="Arial" panose="020B0604020202020204"/>
                <a:cs typeface="Arial" panose="020B0604020202020204"/>
              </a:rPr>
              <a:t>học:</a:t>
            </a:r>
            <a:endParaRPr sz="2400">
              <a:latin typeface="Arial" panose="020B0604020202020204"/>
              <a:cs typeface="Arial" panose="020B0604020202020204"/>
            </a:endParaRPr>
          </a:p>
          <a:p>
            <a:pPr marL="560705" indent="-229235">
              <a:lnSpc>
                <a:spcPct val="100000"/>
              </a:lnSpc>
              <a:spcBef>
                <a:spcPts val="415"/>
              </a:spcBef>
              <a:buFont typeface="Arial" panose="020B0604020202020204"/>
              <a:buChar char="•"/>
              <a:tabLst>
                <a:tab pos="560705" algn="l"/>
                <a:tab pos="561340" algn="l"/>
              </a:tabLst>
            </a:pPr>
            <a:r>
              <a:rPr sz="2200" b="1" spc="-5" dirty="0">
                <a:solidFill>
                  <a:srgbClr val="585858"/>
                </a:solidFill>
                <a:latin typeface="Courier New" panose="02070309020205020404"/>
                <a:cs typeface="Courier New" panose="02070309020205020404"/>
              </a:rPr>
              <a:t>7.1e2</a:t>
            </a:r>
            <a:endParaRPr sz="2200">
              <a:latin typeface="Courier New" panose="02070309020205020404"/>
              <a:cs typeface="Courier New" panose="02070309020205020404"/>
            </a:endParaRPr>
          </a:p>
          <a:p>
            <a:pPr marL="286385" marR="5080" indent="-274320">
              <a:lnSpc>
                <a:spcPct val="79000"/>
              </a:lnSpc>
              <a:spcBef>
                <a:spcPts val="1900"/>
              </a:spcBef>
              <a:buChar char="•"/>
              <a:tabLst>
                <a:tab pos="286385" algn="l"/>
                <a:tab pos="287020" algn="l"/>
              </a:tabLst>
            </a:pPr>
            <a:r>
              <a:rPr sz="2400" spc="120" dirty="0">
                <a:solidFill>
                  <a:srgbClr val="585858"/>
                </a:solidFill>
                <a:latin typeface="Arial" panose="020B0604020202020204"/>
                <a:cs typeface="Arial" panose="020B0604020202020204"/>
              </a:rPr>
              <a:t>Một </a:t>
            </a:r>
            <a:r>
              <a:rPr sz="2400" dirty="0">
                <a:solidFill>
                  <a:srgbClr val="585858"/>
                </a:solidFill>
                <a:latin typeface="Arial" panose="020B0604020202020204"/>
                <a:cs typeface="Arial" panose="020B0604020202020204"/>
              </a:rPr>
              <a:t>giá </a:t>
            </a:r>
            <a:r>
              <a:rPr sz="2400" spc="75" dirty="0">
                <a:solidFill>
                  <a:srgbClr val="585858"/>
                </a:solidFill>
                <a:latin typeface="Arial" panose="020B0604020202020204"/>
                <a:cs typeface="Arial" panose="020B0604020202020204"/>
              </a:rPr>
              <a:t>trị </a:t>
            </a:r>
            <a:r>
              <a:rPr sz="2400" spc="-30" dirty="0">
                <a:solidFill>
                  <a:srgbClr val="585858"/>
                </a:solidFill>
                <a:latin typeface="Arial" panose="020B0604020202020204"/>
                <a:cs typeface="Arial" panose="020B0604020202020204"/>
              </a:rPr>
              <a:t>thực mà </a:t>
            </a:r>
            <a:r>
              <a:rPr sz="2400" spc="30" dirty="0">
                <a:solidFill>
                  <a:srgbClr val="585858"/>
                </a:solidFill>
                <a:latin typeface="Arial" panose="020B0604020202020204"/>
                <a:cs typeface="Arial" panose="020B0604020202020204"/>
              </a:rPr>
              <a:t>không </a:t>
            </a:r>
            <a:r>
              <a:rPr sz="2400" spc="-10" dirty="0">
                <a:solidFill>
                  <a:srgbClr val="585858"/>
                </a:solidFill>
                <a:latin typeface="Arial" panose="020B0604020202020204"/>
                <a:cs typeface="Arial" panose="020B0604020202020204"/>
              </a:rPr>
              <a:t>có </a:t>
            </a:r>
            <a:r>
              <a:rPr sz="2400" spc="-30" dirty="0">
                <a:solidFill>
                  <a:srgbClr val="585858"/>
                </a:solidFill>
                <a:latin typeface="Arial" panose="020B0604020202020204"/>
                <a:cs typeface="Arial" panose="020B0604020202020204"/>
              </a:rPr>
              <a:t>ký </a:t>
            </a:r>
            <a:r>
              <a:rPr sz="2400" spc="-25" dirty="0">
                <a:solidFill>
                  <a:srgbClr val="585858"/>
                </a:solidFill>
                <a:latin typeface="Arial" panose="020B0604020202020204"/>
                <a:cs typeface="Arial" panose="020B0604020202020204"/>
              </a:rPr>
              <a:t>tự </a:t>
            </a:r>
            <a:r>
              <a:rPr sz="2400" spc="15" dirty="0">
                <a:solidFill>
                  <a:srgbClr val="585858"/>
                </a:solidFill>
                <a:latin typeface="Arial" panose="020B0604020202020204"/>
                <a:cs typeface="Arial" panose="020B0604020202020204"/>
              </a:rPr>
              <a:t>kết </a:t>
            </a:r>
            <a:r>
              <a:rPr sz="2400" spc="20" dirty="0">
                <a:solidFill>
                  <a:srgbClr val="585858"/>
                </a:solidFill>
                <a:latin typeface="Arial" panose="020B0604020202020204"/>
                <a:cs typeface="Arial" panose="020B0604020202020204"/>
              </a:rPr>
              <a:t>thúc</a:t>
            </a:r>
            <a:r>
              <a:rPr sz="2400" spc="-155" dirty="0">
                <a:solidFill>
                  <a:srgbClr val="585858"/>
                </a:solidFill>
                <a:latin typeface="Arial" panose="020B0604020202020204"/>
                <a:cs typeface="Arial" panose="020B0604020202020204"/>
              </a:rPr>
              <a:t> </a:t>
            </a:r>
            <a:r>
              <a:rPr sz="2400" spc="60" dirty="0">
                <a:solidFill>
                  <a:srgbClr val="585858"/>
                </a:solidFill>
                <a:latin typeface="Arial" panose="020B0604020202020204"/>
                <a:cs typeface="Arial" panose="020B0604020202020204"/>
              </a:rPr>
              <a:t>đi  </a:t>
            </a:r>
            <a:r>
              <a:rPr sz="2400" spc="-25" dirty="0">
                <a:solidFill>
                  <a:srgbClr val="585858"/>
                </a:solidFill>
                <a:latin typeface="Arial" panose="020B0604020202020204"/>
                <a:cs typeface="Arial" panose="020B0604020202020204"/>
              </a:rPr>
              <a:t>kèm </a:t>
            </a:r>
            <a:r>
              <a:rPr sz="2400" spc="-135" dirty="0">
                <a:solidFill>
                  <a:srgbClr val="585858"/>
                </a:solidFill>
                <a:latin typeface="Arial" panose="020B0604020202020204"/>
                <a:cs typeface="Arial" panose="020B0604020202020204"/>
              </a:rPr>
              <a:t>sẽ </a:t>
            </a:r>
            <a:r>
              <a:rPr sz="2400" spc="-10" dirty="0">
                <a:solidFill>
                  <a:srgbClr val="585858"/>
                </a:solidFill>
                <a:latin typeface="Arial" panose="020B0604020202020204"/>
                <a:cs typeface="Arial" panose="020B0604020202020204"/>
              </a:rPr>
              <a:t>có kiểu </a:t>
            </a:r>
            <a:r>
              <a:rPr sz="2400" spc="-40" dirty="0">
                <a:solidFill>
                  <a:srgbClr val="585858"/>
                </a:solidFill>
                <a:latin typeface="Arial" panose="020B0604020202020204"/>
                <a:cs typeface="Arial" panose="020B0604020202020204"/>
              </a:rPr>
              <a:t>là</a:t>
            </a:r>
            <a:r>
              <a:rPr sz="2400" spc="150" dirty="0">
                <a:solidFill>
                  <a:srgbClr val="585858"/>
                </a:solidFill>
                <a:latin typeface="Arial" panose="020B0604020202020204"/>
                <a:cs typeface="Arial" panose="020B0604020202020204"/>
              </a:rPr>
              <a:t> </a:t>
            </a:r>
            <a:r>
              <a:rPr sz="2400" b="1" spc="-5" dirty="0">
                <a:solidFill>
                  <a:srgbClr val="585858"/>
                </a:solidFill>
                <a:latin typeface="Courier New" panose="02070309020205020404"/>
                <a:cs typeface="Courier New" panose="02070309020205020404"/>
              </a:rPr>
              <a:t>double</a:t>
            </a:r>
            <a:endParaRPr sz="2400">
              <a:latin typeface="Courier New" panose="02070309020205020404"/>
              <a:cs typeface="Courier New" panose="02070309020205020404"/>
            </a:endParaRPr>
          </a:p>
          <a:p>
            <a:pPr marL="560705" lvl="1" indent="-229235">
              <a:lnSpc>
                <a:spcPct val="100000"/>
              </a:lnSpc>
              <a:spcBef>
                <a:spcPts val="475"/>
              </a:spcBef>
              <a:buFont typeface="Arial" panose="020B0604020202020204"/>
              <a:buChar char="•"/>
              <a:tabLst>
                <a:tab pos="560705" algn="l"/>
                <a:tab pos="561340" algn="l"/>
              </a:tabLst>
            </a:pPr>
            <a:r>
              <a:rPr sz="2200" b="1" spc="-5" dirty="0">
                <a:solidFill>
                  <a:srgbClr val="585858"/>
                </a:solidFill>
                <a:latin typeface="Courier New" panose="02070309020205020404"/>
                <a:cs typeface="Courier New" panose="02070309020205020404"/>
              </a:rPr>
              <a:t>7.1</a:t>
            </a:r>
            <a:r>
              <a:rPr sz="2200" b="1" spc="-700" dirty="0">
                <a:solidFill>
                  <a:srgbClr val="585858"/>
                </a:solidFill>
                <a:latin typeface="Courier New" panose="02070309020205020404"/>
                <a:cs typeface="Courier New" panose="02070309020205020404"/>
              </a:rPr>
              <a:t> </a:t>
            </a:r>
            <a:r>
              <a:rPr sz="2200" spc="50" dirty="0">
                <a:solidFill>
                  <a:srgbClr val="585858"/>
                </a:solidFill>
                <a:latin typeface="Arial" panose="020B0604020202020204"/>
                <a:cs typeface="Arial" panose="020B0604020202020204"/>
              </a:rPr>
              <a:t>giống </a:t>
            </a:r>
            <a:r>
              <a:rPr sz="2200" spc="-50" dirty="0">
                <a:solidFill>
                  <a:srgbClr val="585858"/>
                </a:solidFill>
                <a:latin typeface="Arial" panose="020B0604020202020204"/>
                <a:cs typeface="Arial" panose="020B0604020202020204"/>
              </a:rPr>
              <a:t>như </a:t>
            </a:r>
            <a:r>
              <a:rPr sz="2200" b="1" spc="-5" dirty="0">
                <a:solidFill>
                  <a:srgbClr val="585858"/>
                </a:solidFill>
                <a:latin typeface="Courier New" panose="02070309020205020404"/>
                <a:cs typeface="Courier New" panose="02070309020205020404"/>
              </a:rPr>
              <a:t>7.1d</a:t>
            </a:r>
            <a:endParaRPr sz="2200">
              <a:latin typeface="Courier New" panose="02070309020205020404"/>
              <a:cs typeface="Courier New" panose="02070309020205020404"/>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45107" y="345579"/>
            <a:ext cx="6051550" cy="567055"/>
          </a:xfrm>
          <a:prstGeom prst="rect">
            <a:avLst/>
          </a:prstGeom>
        </p:spPr>
        <p:txBody>
          <a:bodyPr vert="horz" wrap="square" lIns="0" tIns="13335" rIns="0" bIns="0" rtlCol="0">
            <a:spAutoFit/>
          </a:bodyPr>
          <a:lstStyle/>
          <a:p>
            <a:pPr marL="12700">
              <a:lnSpc>
                <a:spcPct val="100000"/>
              </a:lnSpc>
              <a:spcBef>
                <a:spcPts val="105"/>
              </a:spcBef>
            </a:pPr>
            <a:r>
              <a:rPr sz="3600" spc="20" dirty="0"/>
              <a:t>c.</a:t>
            </a:r>
            <a:r>
              <a:rPr sz="3600" spc="-330" dirty="0"/>
              <a:t> </a:t>
            </a:r>
            <a:r>
              <a:rPr sz="3600" spc="114" dirty="0"/>
              <a:t>boolean,</a:t>
            </a:r>
            <a:r>
              <a:rPr sz="3600" spc="-350" dirty="0"/>
              <a:t> </a:t>
            </a:r>
            <a:r>
              <a:rPr sz="3600" spc="-15" dirty="0"/>
              <a:t>ký</a:t>
            </a:r>
            <a:r>
              <a:rPr sz="3600" spc="-335" dirty="0"/>
              <a:t> </a:t>
            </a:r>
            <a:r>
              <a:rPr sz="3600" spc="-95" dirty="0"/>
              <a:t>tự</a:t>
            </a:r>
            <a:r>
              <a:rPr sz="3600" spc="-320" dirty="0"/>
              <a:t> </a:t>
            </a:r>
            <a:r>
              <a:rPr sz="3600" spc="125" dirty="0"/>
              <a:t>và</a:t>
            </a:r>
            <a:r>
              <a:rPr sz="3600" spc="-330" dirty="0"/>
              <a:t> </a:t>
            </a:r>
            <a:r>
              <a:rPr lang="en-US" sz="3600" spc="130" dirty="0"/>
              <a:t>chuỗi:</a:t>
            </a:r>
            <a:endParaRPr lang="en-US" sz="3600" spc="-95" dirty="0"/>
          </a:p>
        </p:txBody>
      </p:sp>
      <p:sp>
        <p:nvSpPr>
          <p:cNvPr id="4" name="object 4"/>
          <p:cNvSpPr txBox="1">
            <a:spLocks noGrp="1"/>
          </p:cNvSpPr>
          <p:nvPr>
            <p:ph type="sldNum" sz="quarter" idx="12"/>
          </p:nvPr>
        </p:nvSpPr>
        <p:spPr>
          <a:prstGeom prst="rect">
            <a:avLst/>
          </a:prstGeom>
        </p:spPr>
        <p:txBody>
          <a:bodyPr vert="horz" wrap="square" lIns="0" tIns="6350" rIns="0" bIns="0" rtlCol="0">
            <a:spAutoFit/>
          </a:bodyPr>
          <a:lstStyle/>
          <a:p>
            <a:pPr marL="38100">
              <a:lnSpc>
                <a:spcPct val="100000"/>
              </a:lnSpc>
              <a:spcBef>
                <a:spcPts val="50"/>
              </a:spcBef>
            </a:pPr>
            <a:fld id="{81D60167-4931-47E6-BA6A-407CBD079E47}" type="slidenum">
              <a:rPr spc="-90" dirty="0"/>
            </a:fld>
            <a:endParaRPr spc="-90" dirty="0"/>
          </a:p>
        </p:txBody>
      </p:sp>
      <p:sp>
        <p:nvSpPr>
          <p:cNvPr id="3" name="object 3"/>
          <p:cNvSpPr txBox="1"/>
          <p:nvPr/>
        </p:nvSpPr>
        <p:spPr>
          <a:xfrm>
            <a:off x="2574442" y="1721198"/>
            <a:ext cx="4752340" cy="4037965"/>
          </a:xfrm>
          <a:prstGeom prst="rect">
            <a:avLst/>
          </a:prstGeom>
        </p:spPr>
        <p:txBody>
          <a:bodyPr vert="horz" wrap="square" lIns="0" tIns="109855" rIns="0" bIns="0" rtlCol="0">
            <a:spAutoFit/>
          </a:bodyPr>
          <a:lstStyle/>
          <a:p>
            <a:pPr marL="286385" indent="-274320">
              <a:lnSpc>
                <a:spcPct val="100000"/>
              </a:lnSpc>
              <a:spcBef>
                <a:spcPts val="865"/>
              </a:spcBef>
              <a:buChar char="•"/>
              <a:tabLst>
                <a:tab pos="286385" algn="l"/>
                <a:tab pos="287020" algn="l"/>
              </a:tabLst>
            </a:pPr>
            <a:r>
              <a:rPr sz="2400" spc="-10" dirty="0">
                <a:solidFill>
                  <a:srgbClr val="585858"/>
                </a:solidFill>
                <a:latin typeface="Arial" panose="020B0604020202020204"/>
                <a:cs typeface="Arial" panose="020B0604020202020204"/>
              </a:rPr>
              <a:t>boolean:</a:t>
            </a:r>
            <a:endParaRPr sz="2400">
              <a:latin typeface="Arial" panose="020B0604020202020204"/>
              <a:cs typeface="Arial" panose="020B0604020202020204"/>
            </a:endParaRPr>
          </a:p>
          <a:p>
            <a:pPr marL="560705" lvl="1" indent="-229235">
              <a:lnSpc>
                <a:spcPct val="100000"/>
              </a:lnSpc>
              <a:spcBef>
                <a:spcPts val="640"/>
              </a:spcBef>
              <a:buFont typeface="Arial" panose="020B0604020202020204"/>
              <a:buChar char="•"/>
              <a:tabLst>
                <a:tab pos="560705" algn="l"/>
                <a:tab pos="561340" algn="l"/>
              </a:tabLst>
            </a:pPr>
            <a:r>
              <a:rPr sz="2000" spc="-5" dirty="0">
                <a:solidFill>
                  <a:srgbClr val="585858"/>
                </a:solidFill>
                <a:latin typeface="Courier New" panose="02070309020205020404"/>
                <a:cs typeface="Courier New" panose="02070309020205020404"/>
              </a:rPr>
              <a:t>true</a:t>
            </a:r>
            <a:endParaRPr sz="2000">
              <a:latin typeface="Courier New" panose="02070309020205020404"/>
              <a:cs typeface="Courier New" panose="02070309020205020404"/>
            </a:endParaRPr>
          </a:p>
          <a:p>
            <a:pPr marL="560705" lvl="1" indent="-229235">
              <a:lnSpc>
                <a:spcPct val="100000"/>
              </a:lnSpc>
              <a:spcBef>
                <a:spcPts val="765"/>
              </a:spcBef>
              <a:buFont typeface="Arial" panose="020B0604020202020204"/>
              <a:buChar char="•"/>
              <a:tabLst>
                <a:tab pos="560705" algn="l"/>
                <a:tab pos="561340" algn="l"/>
              </a:tabLst>
            </a:pPr>
            <a:r>
              <a:rPr sz="2000" spc="-5" dirty="0">
                <a:solidFill>
                  <a:srgbClr val="585858"/>
                </a:solidFill>
                <a:latin typeface="Courier New" panose="02070309020205020404"/>
                <a:cs typeface="Courier New" panose="02070309020205020404"/>
              </a:rPr>
              <a:t>false</a:t>
            </a:r>
            <a:endParaRPr sz="2000">
              <a:latin typeface="Courier New" panose="02070309020205020404"/>
              <a:cs typeface="Courier New" panose="02070309020205020404"/>
            </a:endParaRPr>
          </a:p>
          <a:p>
            <a:pPr marL="286385" indent="-274320">
              <a:lnSpc>
                <a:spcPct val="100000"/>
              </a:lnSpc>
              <a:spcBef>
                <a:spcPts val="1620"/>
              </a:spcBef>
              <a:buChar char="•"/>
              <a:tabLst>
                <a:tab pos="286385" algn="l"/>
                <a:tab pos="287020" algn="l"/>
              </a:tabLst>
            </a:pPr>
            <a:r>
              <a:rPr sz="2400" spc="-180" dirty="0">
                <a:solidFill>
                  <a:srgbClr val="585858"/>
                </a:solidFill>
                <a:latin typeface="Arial" panose="020B0604020202020204"/>
                <a:cs typeface="Arial" panose="020B0604020202020204"/>
              </a:rPr>
              <a:t>Ký</a:t>
            </a:r>
            <a:r>
              <a:rPr sz="2400" spc="-15" dirty="0">
                <a:solidFill>
                  <a:srgbClr val="585858"/>
                </a:solidFill>
                <a:latin typeface="Arial" panose="020B0604020202020204"/>
                <a:cs typeface="Arial" panose="020B0604020202020204"/>
              </a:rPr>
              <a:t> </a:t>
            </a:r>
            <a:r>
              <a:rPr sz="2400" spc="-65" dirty="0">
                <a:solidFill>
                  <a:srgbClr val="585858"/>
                </a:solidFill>
                <a:latin typeface="Arial" panose="020B0604020202020204"/>
                <a:cs typeface="Arial" panose="020B0604020202020204"/>
              </a:rPr>
              <a:t>tự:</a:t>
            </a:r>
            <a:endParaRPr sz="2400">
              <a:latin typeface="Arial" panose="020B0604020202020204"/>
              <a:cs typeface="Arial" panose="020B0604020202020204"/>
            </a:endParaRPr>
          </a:p>
          <a:p>
            <a:pPr marL="560705" lvl="1" indent="-229235">
              <a:lnSpc>
                <a:spcPct val="100000"/>
              </a:lnSpc>
              <a:spcBef>
                <a:spcPts val="770"/>
              </a:spcBef>
              <a:buChar char="•"/>
              <a:tabLst>
                <a:tab pos="560705" algn="l"/>
                <a:tab pos="561340" algn="l"/>
              </a:tabLst>
            </a:pPr>
            <a:r>
              <a:rPr sz="2000" spc="-105" dirty="0">
                <a:solidFill>
                  <a:srgbClr val="585858"/>
                </a:solidFill>
                <a:latin typeface="Arial" panose="020B0604020202020204"/>
                <a:cs typeface="Arial" panose="020B0604020202020204"/>
              </a:rPr>
              <a:t>Được </a:t>
            </a:r>
            <a:r>
              <a:rPr sz="2000" spc="30" dirty="0">
                <a:solidFill>
                  <a:srgbClr val="585858"/>
                </a:solidFill>
                <a:latin typeface="Arial" panose="020B0604020202020204"/>
                <a:cs typeface="Arial" panose="020B0604020202020204"/>
              </a:rPr>
              <a:t>đặt </a:t>
            </a:r>
            <a:r>
              <a:rPr sz="2000" spc="-40" dirty="0">
                <a:solidFill>
                  <a:srgbClr val="585858"/>
                </a:solidFill>
                <a:latin typeface="Arial" panose="020B0604020202020204"/>
                <a:cs typeface="Arial" panose="020B0604020202020204"/>
              </a:rPr>
              <a:t>giữa </a:t>
            </a:r>
            <a:r>
              <a:rPr sz="2000" spc="-35" dirty="0">
                <a:solidFill>
                  <a:srgbClr val="585858"/>
                </a:solidFill>
                <a:latin typeface="Arial" panose="020B0604020202020204"/>
                <a:cs typeface="Arial" panose="020B0604020202020204"/>
              </a:rPr>
              <a:t>2 </a:t>
            </a:r>
            <a:r>
              <a:rPr sz="2000" spc="-5" dirty="0">
                <a:solidFill>
                  <a:srgbClr val="585858"/>
                </a:solidFill>
                <a:latin typeface="Arial" panose="020B0604020202020204"/>
                <a:cs typeface="Arial" panose="020B0604020202020204"/>
              </a:rPr>
              <a:t>dấu </a:t>
            </a:r>
            <a:r>
              <a:rPr sz="2000" spc="-20" dirty="0">
                <a:solidFill>
                  <a:srgbClr val="585858"/>
                </a:solidFill>
                <a:latin typeface="Arial" panose="020B0604020202020204"/>
                <a:cs typeface="Arial" panose="020B0604020202020204"/>
              </a:rPr>
              <a:t>nháy</a:t>
            </a:r>
            <a:r>
              <a:rPr sz="2000" spc="35" dirty="0">
                <a:solidFill>
                  <a:srgbClr val="585858"/>
                </a:solidFill>
                <a:latin typeface="Arial" panose="020B0604020202020204"/>
                <a:cs typeface="Arial" panose="020B0604020202020204"/>
              </a:rPr>
              <a:t> </a:t>
            </a:r>
            <a:r>
              <a:rPr sz="2000" spc="-10" dirty="0">
                <a:solidFill>
                  <a:srgbClr val="585858"/>
                </a:solidFill>
                <a:latin typeface="Arial" panose="020B0604020202020204"/>
                <a:cs typeface="Arial" panose="020B0604020202020204"/>
              </a:rPr>
              <a:t>đơn</a:t>
            </a:r>
            <a:endParaRPr sz="2000">
              <a:latin typeface="Arial" panose="020B0604020202020204"/>
              <a:cs typeface="Arial" panose="020B0604020202020204"/>
            </a:endParaRPr>
          </a:p>
          <a:p>
            <a:pPr marL="560705" lvl="1" indent="-229235">
              <a:lnSpc>
                <a:spcPct val="100000"/>
              </a:lnSpc>
              <a:spcBef>
                <a:spcPts val="720"/>
              </a:spcBef>
              <a:buChar char="•"/>
              <a:tabLst>
                <a:tab pos="560705" algn="l"/>
                <a:tab pos="561340" algn="l"/>
              </a:tabLst>
            </a:pPr>
            <a:r>
              <a:rPr sz="2000" spc="-85" dirty="0">
                <a:solidFill>
                  <a:srgbClr val="585858"/>
                </a:solidFill>
                <a:latin typeface="Arial" panose="020B0604020202020204"/>
                <a:cs typeface="Arial" panose="020B0604020202020204"/>
              </a:rPr>
              <a:t>Ví </a:t>
            </a:r>
            <a:r>
              <a:rPr sz="2000" spc="-15" dirty="0">
                <a:solidFill>
                  <a:srgbClr val="585858"/>
                </a:solidFill>
                <a:latin typeface="Arial" panose="020B0604020202020204"/>
                <a:cs typeface="Arial" panose="020B0604020202020204"/>
              </a:rPr>
              <a:t>dụ: </a:t>
            </a:r>
            <a:r>
              <a:rPr sz="2000" spc="-75" dirty="0">
                <a:solidFill>
                  <a:srgbClr val="585858"/>
                </a:solidFill>
                <a:latin typeface="Arial" panose="020B0604020202020204"/>
                <a:cs typeface="Arial" panose="020B0604020202020204"/>
              </a:rPr>
              <a:t>‘a’, </a:t>
            </a:r>
            <a:r>
              <a:rPr sz="2000" spc="-145" dirty="0">
                <a:solidFill>
                  <a:srgbClr val="585858"/>
                </a:solidFill>
                <a:latin typeface="Arial" panose="020B0604020202020204"/>
                <a:cs typeface="Arial" panose="020B0604020202020204"/>
              </a:rPr>
              <a:t>‘A’ </a:t>
            </a:r>
            <a:r>
              <a:rPr sz="2000" spc="-20" dirty="0">
                <a:solidFill>
                  <a:srgbClr val="585858"/>
                </a:solidFill>
                <a:latin typeface="Arial" panose="020B0604020202020204"/>
                <a:cs typeface="Arial" panose="020B0604020202020204"/>
              </a:rPr>
              <a:t>hoặc</a:t>
            </a:r>
            <a:r>
              <a:rPr sz="2000" spc="-150" dirty="0">
                <a:solidFill>
                  <a:srgbClr val="585858"/>
                </a:solidFill>
                <a:latin typeface="Arial" panose="020B0604020202020204"/>
                <a:cs typeface="Arial" panose="020B0604020202020204"/>
              </a:rPr>
              <a:t> </a:t>
            </a:r>
            <a:r>
              <a:rPr sz="2000" spc="520" dirty="0">
                <a:solidFill>
                  <a:srgbClr val="585858"/>
                </a:solidFill>
                <a:latin typeface="Arial" panose="020B0604020202020204"/>
                <a:cs typeface="Arial" panose="020B0604020202020204"/>
              </a:rPr>
              <a:t>'\uffff'</a:t>
            </a:r>
            <a:endParaRPr sz="2000">
              <a:latin typeface="Arial" panose="020B0604020202020204"/>
              <a:cs typeface="Arial" panose="020B0604020202020204"/>
            </a:endParaRPr>
          </a:p>
          <a:p>
            <a:pPr marL="286385" indent="-274320">
              <a:lnSpc>
                <a:spcPct val="100000"/>
              </a:lnSpc>
              <a:spcBef>
                <a:spcPts val="1550"/>
              </a:spcBef>
              <a:buChar char="•"/>
              <a:tabLst>
                <a:tab pos="286385" algn="l"/>
                <a:tab pos="287020" algn="l"/>
              </a:tabLst>
            </a:pPr>
            <a:r>
              <a:rPr lang="en-US" sz="2400" spc="-95" dirty="0">
                <a:solidFill>
                  <a:srgbClr val="585858"/>
                </a:solidFill>
                <a:latin typeface="Arial" panose="020B0604020202020204"/>
                <a:cs typeface="Arial" panose="020B0604020202020204"/>
              </a:rPr>
              <a:t>chuỗi</a:t>
            </a:r>
            <a:r>
              <a:rPr sz="2400" spc="-65" dirty="0">
                <a:solidFill>
                  <a:srgbClr val="585858"/>
                </a:solidFill>
                <a:latin typeface="Arial" panose="020B0604020202020204"/>
                <a:cs typeface="Arial" panose="020B0604020202020204"/>
              </a:rPr>
              <a:t>:</a:t>
            </a:r>
            <a:endParaRPr sz="2400">
              <a:latin typeface="Arial" panose="020B0604020202020204"/>
              <a:cs typeface="Arial" panose="020B0604020202020204"/>
            </a:endParaRPr>
          </a:p>
          <a:p>
            <a:pPr marL="560705" lvl="1" indent="-229235">
              <a:lnSpc>
                <a:spcPct val="100000"/>
              </a:lnSpc>
              <a:spcBef>
                <a:spcPts val="770"/>
              </a:spcBef>
              <a:buChar char="•"/>
              <a:tabLst>
                <a:tab pos="560705" algn="l"/>
                <a:tab pos="561340" algn="l"/>
              </a:tabLst>
            </a:pPr>
            <a:r>
              <a:rPr sz="2000" spc="-105" dirty="0">
                <a:solidFill>
                  <a:srgbClr val="585858"/>
                </a:solidFill>
                <a:latin typeface="Arial" panose="020B0604020202020204"/>
                <a:cs typeface="Arial" panose="020B0604020202020204"/>
              </a:rPr>
              <a:t>Được </a:t>
            </a:r>
            <a:r>
              <a:rPr sz="2000" spc="30" dirty="0">
                <a:solidFill>
                  <a:srgbClr val="585858"/>
                </a:solidFill>
                <a:latin typeface="Arial" panose="020B0604020202020204"/>
                <a:cs typeface="Arial" panose="020B0604020202020204"/>
              </a:rPr>
              <a:t>đặt </a:t>
            </a:r>
            <a:r>
              <a:rPr sz="2000" spc="-40" dirty="0">
                <a:solidFill>
                  <a:srgbClr val="585858"/>
                </a:solidFill>
                <a:latin typeface="Arial" panose="020B0604020202020204"/>
                <a:cs typeface="Arial" panose="020B0604020202020204"/>
              </a:rPr>
              <a:t>giữa </a:t>
            </a:r>
            <a:r>
              <a:rPr sz="2000" spc="-10" dirty="0">
                <a:solidFill>
                  <a:srgbClr val="585858"/>
                </a:solidFill>
                <a:latin typeface="Arial" panose="020B0604020202020204"/>
                <a:cs typeface="Arial" panose="020B0604020202020204"/>
              </a:rPr>
              <a:t>hai </a:t>
            </a:r>
            <a:r>
              <a:rPr sz="2000" spc="-5" dirty="0">
                <a:solidFill>
                  <a:srgbClr val="585858"/>
                </a:solidFill>
                <a:latin typeface="Arial" panose="020B0604020202020204"/>
                <a:cs typeface="Arial" panose="020B0604020202020204"/>
              </a:rPr>
              <a:t>dấu </a:t>
            </a:r>
            <a:r>
              <a:rPr sz="2000" spc="-20" dirty="0">
                <a:solidFill>
                  <a:srgbClr val="585858"/>
                </a:solidFill>
                <a:latin typeface="Arial" panose="020B0604020202020204"/>
                <a:cs typeface="Arial" panose="020B0604020202020204"/>
              </a:rPr>
              <a:t>nháy</a:t>
            </a:r>
            <a:r>
              <a:rPr sz="2000" dirty="0">
                <a:solidFill>
                  <a:srgbClr val="585858"/>
                </a:solidFill>
                <a:latin typeface="Arial" panose="020B0604020202020204"/>
                <a:cs typeface="Arial" panose="020B0604020202020204"/>
              </a:rPr>
              <a:t> </a:t>
            </a:r>
            <a:r>
              <a:rPr sz="2000" spc="-15" dirty="0">
                <a:solidFill>
                  <a:srgbClr val="585858"/>
                </a:solidFill>
                <a:latin typeface="Arial" panose="020B0604020202020204"/>
                <a:cs typeface="Arial" panose="020B0604020202020204"/>
              </a:rPr>
              <a:t>kép</a:t>
            </a:r>
            <a:endParaRPr sz="2000">
              <a:latin typeface="Arial" panose="020B0604020202020204"/>
              <a:cs typeface="Arial" panose="020B0604020202020204"/>
            </a:endParaRPr>
          </a:p>
          <a:p>
            <a:pPr marL="560705" lvl="1" indent="-229235">
              <a:lnSpc>
                <a:spcPct val="100000"/>
              </a:lnSpc>
              <a:spcBef>
                <a:spcPts val="755"/>
              </a:spcBef>
              <a:buChar char="•"/>
              <a:tabLst>
                <a:tab pos="560705" algn="l"/>
                <a:tab pos="561340" algn="l"/>
              </a:tabLst>
            </a:pPr>
            <a:r>
              <a:rPr sz="2000" spc="-85" dirty="0">
                <a:solidFill>
                  <a:srgbClr val="585858"/>
                </a:solidFill>
                <a:latin typeface="Arial" panose="020B0604020202020204"/>
                <a:cs typeface="Arial" panose="020B0604020202020204"/>
              </a:rPr>
              <a:t>Ví </a:t>
            </a:r>
            <a:r>
              <a:rPr sz="2000" spc="-15" dirty="0">
                <a:solidFill>
                  <a:srgbClr val="585858"/>
                </a:solidFill>
                <a:latin typeface="Arial" panose="020B0604020202020204"/>
                <a:cs typeface="Arial" panose="020B0604020202020204"/>
              </a:rPr>
              <a:t>dụ: </a:t>
            </a:r>
            <a:r>
              <a:rPr sz="2000" spc="20" dirty="0">
                <a:solidFill>
                  <a:srgbClr val="585858"/>
                </a:solidFill>
                <a:latin typeface="Arial" panose="020B0604020202020204"/>
                <a:cs typeface="Arial" panose="020B0604020202020204"/>
              </a:rPr>
              <a:t>“Hello </a:t>
            </a:r>
            <a:r>
              <a:rPr sz="2000" spc="5" dirty="0">
                <a:solidFill>
                  <a:srgbClr val="585858"/>
                </a:solidFill>
                <a:latin typeface="Arial" panose="020B0604020202020204"/>
                <a:cs typeface="Arial" panose="020B0604020202020204"/>
              </a:rPr>
              <a:t>world”, </a:t>
            </a:r>
            <a:r>
              <a:rPr sz="2000" spc="-5" dirty="0">
                <a:solidFill>
                  <a:srgbClr val="585858"/>
                </a:solidFill>
                <a:latin typeface="Arial" panose="020B0604020202020204"/>
                <a:cs typeface="Arial" panose="020B0604020202020204"/>
              </a:rPr>
              <a:t>“Xin </a:t>
            </a:r>
            <a:r>
              <a:rPr sz="2000" spc="-25" dirty="0">
                <a:solidFill>
                  <a:srgbClr val="585858"/>
                </a:solidFill>
                <a:latin typeface="Arial" panose="020B0604020202020204"/>
                <a:cs typeface="Arial" panose="020B0604020202020204"/>
              </a:rPr>
              <a:t>chao</a:t>
            </a:r>
            <a:r>
              <a:rPr sz="2000" spc="5" dirty="0">
                <a:solidFill>
                  <a:srgbClr val="585858"/>
                </a:solidFill>
                <a:latin typeface="Arial" panose="020B0604020202020204"/>
                <a:cs typeface="Arial" panose="020B0604020202020204"/>
              </a:rPr>
              <a:t> </a:t>
            </a:r>
            <a:r>
              <a:rPr sz="2000" spc="-114" dirty="0">
                <a:solidFill>
                  <a:srgbClr val="585858"/>
                </a:solidFill>
                <a:latin typeface="Arial" panose="020B0604020202020204"/>
                <a:cs typeface="Arial" panose="020B0604020202020204"/>
              </a:rPr>
              <a:t>ban”,…</a:t>
            </a:r>
            <a:endParaRPr sz="2000">
              <a:latin typeface="Arial" panose="020B0604020202020204"/>
              <a:cs typeface="Arial" panose="020B0604020202020204"/>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3212" y="360502"/>
            <a:ext cx="4197350" cy="505460"/>
          </a:xfrm>
          <a:prstGeom prst="rect">
            <a:avLst/>
          </a:prstGeom>
        </p:spPr>
        <p:txBody>
          <a:bodyPr vert="horz" wrap="square" lIns="0" tIns="13335" rIns="0" bIns="0" rtlCol="0">
            <a:spAutoFit/>
          </a:bodyPr>
          <a:lstStyle/>
          <a:p>
            <a:pPr marL="12700">
              <a:lnSpc>
                <a:spcPct val="100000"/>
              </a:lnSpc>
              <a:spcBef>
                <a:spcPts val="105"/>
              </a:spcBef>
            </a:pPr>
            <a:r>
              <a:rPr sz="3200" spc="5" dirty="0"/>
              <a:t>d. </a:t>
            </a:r>
            <a:r>
              <a:rPr sz="3200" spc="114" dirty="0"/>
              <a:t>Escape</a:t>
            </a:r>
            <a:r>
              <a:rPr sz="3200" spc="-735" dirty="0"/>
              <a:t> </a:t>
            </a:r>
            <a:r>
              <a:rPr sz="3200" spc="135" dirty="0"/>
              <a:t>sequence</a:t>
            </a:r>
            <a:endParaRPr sz="3200" spc="135" dirty="0"/>
          </a:p>
        </p:txBody>
      </p:sp>
      <p:sp>
        <p:nvSpPr>
          <p:cNvPr id="4" name="object 4"/>
          <p:cNvSpPr txBox="1">
            <a:spLocks noGrp="1"/>
          </p:cNvSpPr>
          <p:nvPr>
            <p:ph type="sldNum" sz="quarter" idx="12"/>
          </p:nvPr>
        </p:nvSpPr>
        <p:spPr>
          <a:prstGeom prst="rect">
            <a:avLst/>
          </a:prstGeom>
        </p:spPr>
        <p:txBody>
          <a:bodyPr vert="horz" wrap="square" lIns="0" tIns="6350" rIns="0" bIns="0" rtlCol="0">
            <a:spAutoFit/>
          </a:bodyPr>
          <a:lstStyle/>
          <a:p>
            <a:pPr marL="38100">
              <a:lnSpc>
                <a:spcPct val="100000"/>
              </a:lnSpc>
              <a:spcBef>
                <a:spcPts val="50"/>
              </a:spcBef>
            </a:pPr>
            <a:fld id="{81D60167-4931-47E6-BA6A-407CBD079E47}" type="slidenum">
              <a:rPr spc="-90" dirty="0"/>
            </a:fld>
            <a:endParaRPr spc="-90" dirty="0"/>
          </a:p>
        </p:txBody>
      </p:sp>
      <p:sp>
        <p:nvSpPr>
          <p:cNvPr id="3" name="object 3"/>
          <p:cNvSpPr txBox="1"/>
          <p:nvPr/>
        </p:nvSpPr>
        <p:spPr>
          <a:xfrm>
            <a:off x="2574442" y="1724758"/>
            <a:ext cx="5160645" cy="4149090"/>
          </a:xfrm>
          <a:prstGeom prst="rect">
            <a:avLst/>
          </a:prstGeom>
        </p:spPr>
        <p:txBody>
          <a:bodyPr vert="horz" wrap="square" lIns="0" tIns="69215" rIns="0" bIns="0" rtlCol="0">
            <a:spAutoFit/>
          </a:bodyPr>
          <a:lstStyle/>
          <a:p>
            <a:pPr marL="286385" indent="-274320">
              <a:lnSpc>
                <a:spcPct val="100000"/>
              </a:lnSpc>
              <a:spcBef>
                <a:spcPts val="545"/>
              </a:spcBef>
              <a:buChar char="•"/>
              <a:tabLst>
                <a:tab pos="286385" algn="l"/>
                <a:tab pos="287020" algn="l"/>
              </a:tabLst>
            </a:pPr>
            <a:r>
              <a:rPr sz="2400" spc="-155" dirty="0">
                <a:solidFill>
                  <a:srgbClr val="585858"/>
                </a:solidFill>
                <a:latin typeface="Arial" panose="020B0604020202020204"/>
                <a:cs typeface="Arial" panose="020B0604020202020204"/>
              </a:rPr>
              <a:t>Các </a:t>
            </a:r>
            <a:r>
              <a:rPr sz="2400" spc="-25" dirty="0">
                <a:solidFill>
                  <a:srgbClr val="585858"/>
                </a:solidFill>
                <a:latin typeface="Arial" panose="020B0604020202020204"/>
                <a:cs typeface="Arial" panose="020B0604020202020204"/>
              </a:rPr>
              <a:t>ký tự </a:t>
            </a:r>
            <a:r>
              <a:rPr sz="2400" spc="15" dirty="0">
                <a:solidFill>
                  <a:srgbClr val="585858"/>
                </a:solidFill>
                <a:latin typeface="Arial" panose="020B0604020202020204"/>
                <a:cs typeface="Arial" panose="020B0604020202020204"/>
              </a:rPr>
              <a:t>điều </a:t>
            </a:r>
            <a:r>
              <a:rPr sz="2400" spc="-5" dirty="0">
                <a:solidFill>
                  <a:srgbClr val="585858"/>
                </a:solidFill>
                <a:latin typeface="Arial" panose="020B0604020202020204"/>
                <a:cs typeface="Arial" panose="020B0604020202020204"/>
              </a:rPr>
              <a:t>khiển </a:t>
            </a:r>
            <a:r>
              <a:rPr sz="2400" spc="-15" dirty="0">
                <a:solidFill>
                  <a:srgbClr val="585858"/>
                </a:solidFill>
                <a:latin typeface="Arial" panose="020B0604020202020204"/>
                <a:cs typeface="Arial" panose="020B0604020202020204"/>
              </a:rPr>
              <a:t>nhấn</a:t>
            </a:r>
            <a:r>
              <a:rPr sz="2400" spc="155" dirty="0">
                <a:solidFill>
                  <a:srgbClr val="585858"/>
                </a:solidFill>
                <a:latin typeface="Arial" panose="020B0604020202020204"/>
                <a:cs typeface="Arial" panose="020B0604020202020204"/>
              </a:rPr>
              <a:t> </a:t>
            </a:r>
            <a:r>
              <a:rPr sz="2400" spc="20" dirty="0">
                <a:solidFill>
                  <a:srgbClr val="585858"/>
                </a:solidFill>
                <a:latin typeface="Arial" panose="020B0604020202020204"/>
                <a:cs typeface="Arial" panose="020B0604020202020204"/>
              </a:rPr>
              <a:t>phím</a:t>
            </a:r>
            <a:endParaRPr sz="2400">
              <a:latin typeface="Arial" panose="020B0604020202020204"/>
              <a:cs typeface="Arial" panose="020B0604020202020204"/>
            </a:endParaRPr>
          </a:p>
          <a:p>
            <a:pPr marL="728980" lvl="1" indent="-397510">
              <a:lnSpc>
                <a:spcPct val="100000"/>
              </a:lnSpc>
              <a:spcBef>
                <a:spcPts val="405"/>
              </a:spcBef>
              <a:buFont typeface="Arial" panose="020B0604020202020204"/>
              <a:buChar char="•"/>
              <a:tabLst>
                <a:tab pos="728980" algn="l"/>
                <a:tab pos="729615" algn="l"/>
              </a:tabLst>
            </a:pPr>
            <a:r>
              <a:rPr sz="2200" b="1" spc="-5" dirty="0">
                <a:solidFill>
                  <a:srgbClr val="585858"/>
                </a:solidFill>
                <a:latin typeface="Courier New" panose="02070309020205020404"/>
                <a:cs typeface="Courier New" panose="02070309020205020404"/>
              </a:rPr>
              <a:t>\b</a:t>
            </a:r>
            <a:r>
              <a:rPr sz="2200" b="1" spc="-75" dirty="0">
                <a:solidFill>
                  <a:srgbClr val="585858"/>
                </a:solidFill>
                <a:latin typeface="Courier New" panose="02070309020205020404"/>
                <a:cs typeface="Courier New" panose="02070309020205020404"/>
              </a:rPr>
              <a:t> </a:t>
            </a:r>
            <a:r>
              <a:rPr sz="2200" b="1" dirty="0">
                <a:solidFill>
                  <a:srgbClr val="585858"/>
                </a:solidFill>
                <a:latin typeface="Courier New" panose="02070309020205020404"/>
                <a:cs typeface="Courier New" panose="02070309020205020404"/>
              </a:rPr>
              <a:t>backspace</a:t>
            </a:r>
            <a:endParaRPr sz="2200">
              <a:latin typeface="Courier New" panose="02070309020205020404"/>
              <a:cs typeface="Courier New" panose="02070309020205020404"/>
            </a:endParaRPr>
          </a:p>
          <a:p>
            <a:pPr marL="728980" lvl="1" indent="-397510">
              <a:lnSpc>
                <a:spcPct val="100000"/>
              </a:lnSpc>
              <a:spcBef>
                <a:spcPts val="470"/>
              </a:spcBef>
              <a:buFont typeface="Arial" panose="020B0604020202020204"/>
              <a:buChar char="•"/>
              <a:tabLst>
                <a:tab pos="728980" algn="l"/>
                <a:tab pos="729615" algn="l"/>
              </a:tabLst>
            </a:pPr>
            <a:r>
              <a:rPr sz="2200" b="1" spc="-5" dirty="0">
                <a:solidFill>
                  <a:srgbClr val="585858"/>
                </a:solidFill>
                <a:latin typeface="Courier New" panose="02070309020205020404"/>
                <a:cs typeface="Courier New" panose="02070309020205020404"/>
              </a:rPr>
              <a:t>\f form</a:t>
            </a:r>
            <a:r>
              <a:rPr sz="2200" b="1" spc="-25" dirty="0">
                <a:solidFill>
                  <a:srgbClr val="585858"/>
                </a:solidFill>
                <a:latin typeface="Courier New" panose="02070309020205020404"/>
                <a:cs typeface="Courier New" panose="02070309020205020404"/>
              </a:rPr>
              <a:t> </a:t>
            </a:r>
            <a:r>
              <a:rPr sz="2200" b="1" spc="-5" dirty="0">
                <a:solidFill>
                  <a:srgbClr val="585858"/>
                </a:solidFill>
                <a:latin typeface="Courier New" panose="02070309020205020404"/>
                <a:cs typeface="Courier New" panose="02070309020205020404"/>
              </a:rPr>
              <a:t>feed</a:t>
            </a:r>
            <a:endParaRPr sz="2200">
              <a:latin typeface="Courier New" panose="02070309020205020404"/>
              <a:cs typeface="Courier New" panose="02070309020205020404"/>
            </a:endParaRPr>
          </a:p>
          <a:p>
            <a:pPr marL="728980" lvl="1" indent="-397510">
              <a:lnSpc>
                <a:spcPct val="100000"/>
              </a:lnSpc>
              <a:spcBef>
                <a:spcPts val="480"/>
              </a:spcBef>
              <a:buFont typeface="Arial" panose="020B0604020202020204"/>
              <a:buChar char="•"/>
              <a:tabLst>
                <a:tab pos="728980" algn="l"/>
                <a:tab pos="729615" algn="l"/>
              </a:tabLst>
            </a:pPr>
            <a:r>
              <a:rPr sz="2200" b="1" spc="-5" dirty="0">
                <a:solidFill>
                  <a:srgbClr val="585858"/>
                </a:solidFill>
                <a:latin typeface="Courier New" panose="02070309020205020404"/>
                <a:cs typeface="Courier New" panose="02070309020205020404"/>
              </a:rPr>
              <a:t>\n</a:t>
            </a:r>
            <a:r>
              <a:rPr sz="2200" b="1" dirty="0">
                <a:solidFill>
                  <a:srgbClr val="585858"/>
                </a:solidFill>
                <a:latin typeface="Courier New" panose="02070309020205020404"/>
                <a:cs typeface="Courier New" panose="02070309020205020404"/>
              </a:rPr>
              <a:t> newline</a:t>
            </a:r>
            <a:endParaRPr sz="2200">
              <a:latin typeface="Courier New" panose="02070309020205020404"/>
              <a:cs typeface="Courier New" panose="02070309020205020404"/>
            </a:endParaRPr>
          </a:p>
          <a:p>
            <a:pPr marL="728980" lvl="1" indent="-397510">
              <a:lnSpc>
                <a:spcPct val="100000"/>
              </a:lnSpc>
              <a:spcBef>
                <a:spcPts val="505"/>
              </a:spcBef>
              <a:buFont typeface="Arial" panose="020B0604020202020204"/>
              <a:buChar char="•"/>
              <a:tabLst>
                <a:tab pos="728980" algn="l"/>
                <a:tab pos="729615" algn="l"/>
              </a:tabLst>
            </a:pPr>
            <a:r>
              <a:rPr sz="2200" b="1" spc="-5" dirty="0">
                <a:solidFill>
                  <a:srgbClr val="585858"/>
                </a:solidFill>
                <a:latin typeface="Courier New" panose="02070309020205020404"/>
                <a:cs typeface="Courier New" panose="02070309020205020404"/>
              </a:rPr>
              <a:t>\r </a:t>
            </a:r>
            <a:r>
              <a:rPr sz="2200" b="1" spc="-10" dirty="0">
                <a:solidFill>
                  <a:srgbClr val="585858"/>
                </a:solidFill>
                <a:latin typeface="Courier New" panose="02070309020205020404"/>
                <a:cs typeface="Courier New" panose="02070309020205020404"/>
              </a:rPr>
              <a:t>return</a:t>
            </a:r>
            <a:r>
              <a:rPr sz="2200" b="1" spc="-650" dirty="0">
                <a:solidFill>
                  <a:srgbClr val="585858"/>
                </a:solidFill>
                <a:latin typeface="Courier New" panose="02070309020205020404"/>
                <a:cs typeface="Courier New" panose="02070309020205020404"/>
              </a:rPr>
              <a:t> </a:t>
            </a:r>
            <a:r>
              <a:rPr sz="2200" spc="-5" dirty="0">
                <a:solidFill>
                  <a:srgbClr val="585858"/>
                </a:solidFill>
                <a:latin typeface="Arial" panose="020B0604020202020204"/>
                <a:cs typeface="Arial" panose="020B0604020202020204"/>
              </a:rPr>
              <a:t>(về đầu dòng)</a:t>
            </a:r>
            <a:endParaRPr sz="2200">
              <a:latin typeface="Arial" panose="020B0604020202020204"/>
              <a:cs typeface="Arial" panose="020B0604020202020204"/>
            </a:endParaRPr>
          </a:p>
          <a:p>
            <a:pPr marL="728980" lvl="1" indent="-397510">
              <a:lnSpc>
                <a:spcPct val="100000"/>
              </a:lnSpc>
              <a:spcBef>
                <a:spcPts val="430"/>
              </a:spcBef>
              <a:buFont typeface="Arial" panose="020B0604020202020204"/>
              <a:buChar char="•"/>
              <a:tabLst>
                <a:tab pos="728980" algn="l"/>
                <a:tab pos="729615" algn="l"/>
              </a:tabLst>
            </a:pPr>
            <a:r>
              <a:rPr sz="2200" b="1" spc="-5" dirty="0">
                <a:solidFill>
                  <a:srgbClr val="585858"/>
                </a:solidFill>
                <a:latin typeface="Courier New" panose="02070309020205020404"/>
                <a:cs typeface="Courier New" panose="02070309020205020404"/>
              </a:rPr>
              <a:t>\t</a:t>
            </a:r>
            <a:r>
              <a:rPr sz="2200" b="1" spc="5" dirty="0">
                <a:solidFill>
                  <a:srgbClr val="585858"/>
                </a:solidFill>
                <a:latin typeface="Courier New" panose="02070309020205020404"/>
                <a:cs typeface="Courier New" panose="02070309020205020404"/>
              </a:rPr>
              <a:t> </a:t>
            </a:r>
            <a:r>
              <a:rPr sz="2200" b="1" dirty="0">
                <a:solidFill>
                  <a:srgbClr val="585858"/>
                </a:solidFill>
                <a:latin typeface="Courier New" panose="02070309020205020404"/>
                <a:cs typeface="Courier New" panose="02070309020205020404"/>
              </a:rPr>
              <a:t>tab</a:t>
            </a:r>
            <a:endParaRPr sz="2200">
              <a:latin typeface="Courier New" panose="02070309020205020404"/>
              <a:cs typeface="Courier New" panose="02070309020205020404"/>
            </a:endParaRPr>
          </a:p>
          <a:p>
            <a:pPr marL="286385" indent="-274320">
              <a:lnSpc>
                <a:spcPct val="100000"/>
              </a:lnSpc>
              <a:spcBef>
                <a:spcPts val="1290"/>
              </a:spcBef>
              <a:buChar char="•"/>
              <a:tabLst>
                <a:tab pos="286385" algn="l"/>
                <a:tab pos="287020" algn="l"/>
              </a:tabLst>
            </a:pPr>
            <a:r>
              <a:rPr sz="2400" spc="-10" dirty="0">
                <a:solidFill>
                  <a:srgbClr val="585858"/>
                </a:solidFill>
                <a:latin typeface="Arial" panose="020B0604020202020204"/>
                <a:cs typeface="Arial" panose="020B0604020202020204"/>
              </a:rPr>
              <a:t>Hiển </a:t>
            </a:r>
            <a:r>
              <a:rPr sz="2400" spc="70" dirty="0">
                <a:solidFill>
                  <a:srgbClr val="585858"/>
                </a:solidFill>
                <a:latin typeface="Arial" panose="020B0604020202020204"/>
                <a:cs typeface="Arial" panose="020B0604020202020204"/>
              </a:rPr>
              <a:t>thị </a:t>
            </a:r>
            <a:r>
              <a:rPr sz="2400" spc="-100" dirty="0">
                <a:solidFill>
                  <a:srgbClr val="585858"/>
                </a:solidFill>
                <a:latin typeface="Arial" panose="020B0604020202020204"/>
                <a:cs typeface="Arial" panose="020B0604020202020204"/>
              </a:rPr>
              <a:t>các </a:t>
            </a:r>
            <a:r>
              <a:rPr sz="2400" spc="-30" dirty="0">
                <a:solidFill>
                  <a:srgbClr val="585858"/>
                </a:solidFill>
                <a:latin typeface="Arial" panose="020B0604020202020204"/>
                <a:cs typeface="Arial" panose="020B0604020202020204"/>
              </a:rPr>
              <a:t>ký </a:t>
            </a:r>
            <a:r>
              <a:rPr sz="2400" spc="-25" dirty="0">
                <a:solidFill>
                  <a:srgbClr val="585858"/>
                </a:solidFill>
                <a:latin typeface="Arial" panose="020B0604020202020204"/>
                <a:cs typeface="Arial" panose="020B0604020202020204"/>
              </a:rPr>
              <a:t>tự </a:t>
            </a:r>
            <a:r>
              <a:rPr sz="2400" spc="-45" dirty="0">
                <a:solidFill>
                  <a:srgbClr val="585858"/>
                </a:solidFill>
                <a:latin typeface="Arial" panose="020B0604020202020204"/>
                <a:cs typeface="Arial" panose="020B0604020202020204"/>
              </a:rPr>
              <a:t>đặc </a:t>
            </a:r>
            <a:r>
              <a:rPr sz="2400" spc="45" dirty="0">
                <a:solidFill>
                  <a:srgbClr val="585858"/>
                </a:solidFill>
                <a:latin typeface="Arial" panose="020B0604020202020204"/>
                <a:cs typeface="Arial" panose="020B0604020202020204"/>
              </a:rPr>
              <a:t>biệt </a:t>
            </a:r>
            <a:r>
              <a:rPr sz="2400" spc="65" dirty="0">
                <a:solidFill>
                  <a:srgbClr val="585858"/>
                </a:solidFill>
                <a:latin typeface="Arial" panose="020B0604020202020204"/>
                <a:cs typeface="Arial" panose="020B0604020202020204"/>
              </a:rPr>
              <a:t>trong</a:t>
            </a:r>
            <a:r>
              <a:rPr sz="2400" spc="15" dirty="0">
                <a:solidFill>
                  <a:srgbClr val="585858"/>
                </a:solidFill>
                <a:latin typeface="Arial" panose="020B0604020202020204"/>
                <a:cs typeface="Arial" panose="020B0604020202020204"/>
              </a:rPr>
              <a:t> </a:t>
            </a:r>
            <a:r>
              <a:rPr sz="2400" spc="-65" dirty="0">
                <a:solidFill>
                  <a:srgbClr val="585858"/>
                </a:solidFill>
                <a:latin typeface="Arial" panose="020B0604020202020204"/>
                <a:cs typeface="Arial" panose="020B0604020202020204"/>
              </a:rPr>
              <a:t>xâu</a:t>
            </a:r>
            <a:endParaRPr sz="2400">
              <a:latin typeface="Arial" panose="020B0604020202020204"/>
              <a:cs typeface="Arial" panose="020B0604020202020204"/>
            </a:endParaRPr>
          </a:p>
          <a:p>
            <a:pPr marL="728980" lvl="1" indent="-397510">
              <a:lnSpc>
                <a:spcPct val="100000"/>
              </a:lnSpc>
              <a:spcBef>
                <a:spcPts val="420"/>
              </a:spcBef>
              <a:buFont typeface="Arial" panose="020B0604020202020204"/>
              <a:buChar char="•"/>
              <a:tabLst>
                <a:tab pos="728980" algn="l"/>
                <a:tab pos="729615" algn="l"/>
              </a:tabLst>
            </a:pPr>
            <a:r>
              <a:rPr sz="2200" b="1" spc="-5" dirty="0">
                <a:solidFill>
                  <a:srgbClr val="585858"/>
                </a:solidFill>
                <a:latin typeface="Courier New" panose="02070309020205020404"/>
                <a:cs typeface="Courier New" panose="02070309020205020404"/>
              </a:rPr>
              <a:t>\" </a:t>
            </a:r>
            <a:r>
              <a:rPr sz="2200" b="1" dirty="0">
                <a:solidFill>
                  <a:srgbClr val="585858"/>
                </a:solidFill>
                <a:latin typeface="Courier New" panose="02070309020205020404"/>
                <a:cs typeface="Courier New" panose="02070309020205020404"/>
              </a:rPr>
              <a:t>quotation</a:t>
            </a:r>
            <a:r>
              <a:rPr sz="2200" b="1" spc="-10" dirty="0">
                <a:solidFill>
                  <a:srgbClr val="585858"/>
                </a:solidFill>
                <a:latin typeface="Courier New" panose="02070309020205020404"/>
                <a:cs typeface="Courier New" panose="02070309020205020404"/>
              </a:rPr>
              <a:t> </a:t>
            </a:r>
            <a:r>
              <a:rPr sz="2200" b="1" dirty="0">
                <a:solidFill>
                  <a:srgbClr val="585858"/>
                </a:solidFill>
                <a:latin typeface="Courier New" panose="02070309020205020404"/>
                <a:cs typeface="Courier New" panose="02070309020205020404"/>
              </a:rPr>
              <a:t>mark</a:t>
            </a:r>
            <a:endParaRPr sz="2200">
              <a:latin typeface="Courier New" panose="02070309020205020404"/>
              <a:cs typeface="Courier New" panose="02070309020205020404"/>
            </a:endParaRPr>
          </a:p>
          <a:p>
            <a:pPr marL="728980" lvl="1" indent="-397510">
              <a:lnSpc>
                <a:spcPct val="100000"/>
              </a:lnSpc>
              <a:spcBef>
                <a:spcPts val="465"/>
              </a:spcBef>
              <a:buFont typeface="Arial" panose="020B0604020202020204"/>
              <a:buChar char="•"/>
              <a:tabLst>
                <a:tab pos="728980" algn="l"/>
                <a:tab pos="729615" algn="l"/>
              </a:tabLst>
            </a:pPr>
            <a:r>
              <a:rPr sz="2200" b="1" spc="-5" dirty="0">
                <a:solidFill>
                  <a:srgbClr val="585858"/>
                </a:solidFill>
                <a:latin typeface="Courier New" panose="02070309020205020404"/>
                <a:cs typeface="Courier New" panose="02070309020205020404"/>
              </a:rPr>
              <a:t>\’</a:t>
            </a:r>
            <a:r>
              <a:rPr sz="2200" b="1" dirty="0">
                <a:solidFill>
                  <a:srgbClr val="585858"/>
                </a:solidFill>
                <a:latin typeface="Courier New" panose="02070309020205020404"/>
                <a:cs typeface="Courier New" panose="02070309020205020404"/>
              </a:rPr>
              <a:t> apostrophe</a:t>
            </a:r>
            <a:endParaRPr sz="2200">
              <a:latin typeface="Courier New" panose="02070309020205020404"/>
              <a:cs typeface="Courier New" panose="02070309020205020404"/>
            </a:endParaRPr>
          </a:p>
          <a:p>
            <a:pPr marL="728980" lvl="1" indent="-397510">
              <a:lnSpc>
                <a:spcPct val="100000"/>
              </a:lnSpc>
              <a:spcBef>
                <a:spcPts val="470"/>
              </a:spcBef>
              <a:buFont typeface="Arial" panose="020B0604020202020204"/>
              <a:buChar char="•"/>
              <a:tabLst>
                <a:tab pos="728980" algn="l"/>
                <a:tab pos="729615" algn="l"/>
              </a:tabLst>
            </a:pPr>
            <a:r>
              <a:rPr sz="2200" b="1" spc="-5" dirty="0">
                <a:solidFill>
                  <a:srgbClr val="585858"/>
                </a:solidFill>
                <a:latin typeface="Courier New" panose="02070309020205020404"/>
                <a:cs typeface="Courier New" panose="02070309020205020404"/>
              </a:rPr>
              <a:t>\\</a:t>
            </a:r>
            <a:r>
              <a:rPr sz="2200" b="1" dirty="0">
                <a:solidFill>
                  <a:srgbClr val="585858"/>
                </a:solidFill>
                <a:latin typeface="Courier New" panose="02070309020205020404"/>
                <a:cs typeface="Courier New" panose="02070309020205020404"/>
              </a:rPr>
              <a:t> backslash</a:t>
            </a:r>
            <a:endParaRPr sz="2200">
              <a:latin typeface="Courier New" panose="02070309020205020404"/>
              <a:cs typeface="Courier New" panose="02070309020205020404"/>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70202" y="361454"/>
            <a:ext cx="6951345" cy="567055"/>
          </a:xfrm>
          <a:prstGeom prst="rect">
            <a:avLst/>
          </a:prstGeom>
        </p:spPr>
        <p:txBody>
          <a:bodyPr vert="horz" wrap="square" lIns="0" tIns="13335" rIns="0" bIns="0" rtlCol="0">
            <a:spAutoFit/>
          </a:bodyPr>
          <a:lstStyle/>
          <a:p>
            <a:pPr marL="12700">
              <a:lnSpc>
                <a:spcPct val="100000"/>
              </a:lnSpc>
              <a:spcBef>
                <a:spcPts val="105"/>
              </a:spcBef>
            </a:pPr>
            <a:r>
              <a:rPr sz="3600" spc="100" dirty="0"/>
              <a:t>Chuyển</a:t>
            </a:r>
            <a:r>
              <a:rPr sz="3600" spc="-340" dirty="0"/>
              <a:t> </a:t>
            </a:r>
            <a:r>
              <a:rPr sz="3600" spc="160" dirty="0"/>
              <a:t>đổi</a:t>
            </a:r>
            <a:r>
              <a:rPr sz="3600" spc="-320" dirty="0"/>
              <a:t> </a:t>
            </a:r>
            <a:r>
              <a:rPr sz="3600" spc="110" dirty="0"/>
              <a:t>kiểu</a:t>
            </a:r>
            <a:r>
              <a:rPr sz="3600" spc="-335" dirty="0"/>
              <a:t> </a:t>
            </a:r>
            <a:r>
              <a:rPr sz="3600" spc="155" dirty="0"/>
              <a:t>dữ</a:t>
            </a:r>
            <a:r>
              <a:rPr sz="3600" spc="-345" dirty="0"/>
              <a:t> </a:t>
            </a:r>
            <a:r>
              <a:rPr sz="3600" spc="135" dirty="0"/>
              <a:t>liệu</a:t>
            </a:r>
            <a:r>
              <a:rPr sz="3600" spc="-325" dirty="0"/>
              <a:t> </a:t>
            </a:r>
            <a:r>
              <a:rPr sz="3600" spc="30" dirty="0"/>
              <a:t>(casting)</a:t>
            </a:r>
            <a:endParaRPr sz="3600" spc="30" dirty="0"/>
          </a:p>
        </p:txBody>
      </p:sp>
      <p:sp>
        <p:nvSpPr>
          <p:cNvPr id="3" name="object 3"/>
          <p:cNvSpPr txBox="1"/>
          <p:nvPr/>
        </p:nvSpPr>
        <p:spPr>
          <a:xfrm>
            <a:off x="2006600" y="1281430"/>
            <a:ext cx="8722995" cy="2976245"/>
          </a:xfrm>
          <a:prstGeom prst="rect">
            <a:avLst/>
          </a:prstGeom>
        </p:spPr>
        <p:txBody>
          <a:bodyPr vert="horz" wrap="square" lIns="0" tIns="129539" rIns="0" bIns="0" rtlCol="0">
            <a:spAutoFit/>
          </a:bodyPr>
          <a:lstStyle/>
          <a:p>
            <a:pPr marL="286385" indent="-274320">
              <a:lnSpc>
                <a:spcPct val="100000"/>
              </a:lnSpc>
              <a:spcBef>
                <a:spcPts val="1020"/>
              </a:spcBef>
              <a:buChar char="•"/>
              <a:tabLst>
                <a:tab pos="286385" algn="l"/>
                <a:tab pos="287020" algn="l"/>
              </a:tabLst>
            </a:pPr>
            <a:r>
              <a:rPr sz="2400" spc="-180" dirty="0">
                <a:solidFill>
                  <a:srgbClr val="585858"/>
                </a:solidFill>
                <a:latin typeface="Arial" panose="020B0604020202020204"/>
                <a:cs typeface="Arial" panose="020B0604020202020204"/>
              </a:rPr>
              <a:t>Java </a:t>
            </a:r>
            <a:r>
              <a:rPr sz="2400" spc="-35" dirty="0">
                <a:solidFill>
                  <a:srgbClr val="585858"/>
                </a:solidFill>
                <a:latin typeface="Arial" panose="020B0604020202020204"/>
                <a:cs typeface="Arial" panose="020B0604020202020204"/>
              </a:rPr>
              <a:t>là </a:t>
            </a:r>
            <a:r>
              <a:rPr sz="2400" spc="50" dirty="0">
                <a:solidFill>
                  <a:srgbClr val="585858"/>
                </a:solidFill>
                <a:latin typeface="Arial" panose="020B0604020202020204"/>
                <a:cs typeface="Arial" panose="020B0604020202020204"/>
              </a:rPr>
              <a:t>ngôn </a:t>
            </a:r>
            <a:r>
              <a:rPr sz="2400" spc="-30" dirty="0">
                <a:solidFill>
                  <a:srgbClr val="585858"/>
                </a:solidFill>
                <a:latin typeface="Arial" panose="020B0604020202020204"/>
                <a:cs typeface="Arial" panose="020B0604020202020204"/>
              </a:rPr>
              <a:t>ngữ </a:t>
            </a:r>
            <a:r>
              <a:rPr sz="2400" spc="40" dirty="0">
                <a:solidFill>
                  <a:srgbClr val="585858"/>
                </a:solidFill>
                <a:latin typeface="Arial" panose="020B0604020202020204"/>
                <a:cs typeface="Arial" panose="020B0604020202020204"/>
              </a:rPr>
              <a:t>định </a:t>
            </a:r>
            <a:r>
              <a:rPr sz="2400" spc="-10" dirty="0">
                <a:solidFill>
                  <a:srgbClr val="585858"/>
                </a:solidFill>
                <a:latin typeface="Arial" panose="020B0604020202020204"/>
                <a:cs typeface="Arial" panose="020B0604020202020204"/>
              </a:rPr>
              <a:t>kiểu</a:t>
            </a:r>
            <a:r>
              <a:rPr sz="2400" spc="-330" dirty="0">
                <a:solidFill>
                  <a:srgbClr val="585858"/>
                </a:solidFill>
                <a:latin typeface="Arial" panose="020B0604020202020204"/>
                <a:cs typeface="Arial" panose="020B0604020202020204"/>
              </a:rPr>
              <a:t> </a:t>
            </a:r>
            <a:r>
              <a:rPr sz="2400" spc="-15" dirty="0">
                <a:solidFill>
                  <a:srgbClr val="585858"/>
                </a:solidFill>
                <a:latin typeface="Arial" panose="020B0604020202020204"/>
                <a:cs typeface="Arial" panose="020B0604020202020204"/>
              </a:rPr>
              <a:t>chặt</a:t>
            </a:r>
            <a:endParaRPr sz="2400">
              <a:latin typeface="Arial" panose="020B0604020202020204"/>
              <a:cs typeface="Arial" panose="020B0604020202020204"/>
            </a:endParaRPr>
          </a:p>
          <a:p>
            <a:pPr marL="560705" marR="290830" lvl="1" indent="-228600">
              <a:lnSpc>
                <a:spcPts val="2160"/>
              </a:lnSpc>
              <a:spcBef>
                <a:spcPts val="1045"/>
              </a:spcBef>
              <a:buChar char="•"/>
              <a:tabLst>
                <a:tab pos="560705" algn="l"/>
                <a:tab pos="561340" algn="l"/>
              </a:tabLst>
            </a:pPr>
            <a:r>
              <a:rPr sz="2000" spc="-90" dirty="0">
                <a:solidFill>
                  <a:srgbClr val="585858"/>
                </a:solidFill>
                <a:latin typeface="Arial" panose="020B0604020202020204"/>
                <a:cs typeface="Arial" panose="020B0604020202020204"/>
              </a:rPr>
              <a:t>Gán </a:t>
            </a:r>
            <a:r>
              <a:rPr sz="2000" spc="-75" dirty="0">
                <a:solidFill>
                  <a:srgbClr val="585858"/>
                </a:solidFill>
                <a:latin typeface="Arial" panose="020B0604020202020204"/>
                <a:cs typeface="Arial" panose="020B0604020202020204"/>
              </a:rPr>
              <a:t>sai </a:t>
            </a:r>
            <a:r>
              <a:rPr sz="2000" spc="-10" dirty="0">
                <a:solidFill>
                  <a:srgbClr val="585858"/>
                </a:solidFill>
                <a:latin typeface="Arial" panose="020B0604020202020204"/>
                <a:cs typeface="Arial" panose="020B0604020202020204"/>
              </a:rPr>
              <a:t>kiểu </a:t>
            </a:r>
            <a:r>
              <a:rPr sz="2000" dirty="0">
                <a:solidFill>
                  <a:srgbClr val="585858"/>
                </a:solidFill>
                <a:latin typeface="Arial" panose="020B0604020202020204"/>
                <a:cs typeface="Arial" panose="020B0604020202020204"/>
              </a:rPr>
              <a:t>giá </a:t>
            </a:r>
            <a:r>
              <a:rPr sz="2000" spc="65" dirty="0">
                <a:solidFill>
                  <a:srgbClr val="585858"/>
                </a:solidFill>
                <a:latin typeface="Arial" panose="020B0604020202020204"/>
                <a:cs typeface="Arial" panose="020B0604020202020204"/>
              </a:rPr>
              <a:t>trị </a:t>
            </a:r>
            <a:r>
              <a:rPr sz="2000" dirty="0">
                <a:solidFill>
                  <a:srgbClr val="585858"/>
                </a:solidFill>
                <a:latin typeface="Arial" panose="020B0604020202020204"/>
                <a:cs typeface="Arial" panose="020B0604020202020204"/>
              </a:rPr>
              <a:t>cho </a:t>
            </a:r>
            <a:r>
              <a:rPr sz="2000" spc="80" dirty="0">
                <a:solidFill>
                  <a:srgbClr val="585858"/>
                </a:solidFill>
                <a:latin typeface="Arial" panose="020B0604020202020204"/>
                <a:cs typeface="Arial" panose="020B0604020202020204"/>
              </a:rPr>
              <a:t>một </a:t>
            </a:r>
            <a:r>
              <a:rPr sz="2000" spc="10" dirty="0">
                <a:solidFill>
                  <a:srgbClr val="585858"/>
                </a:solidFill>
                <a:latin typeface="Arial" panose="020B0604020202020204"/>
                <a:cs typeface="Arial" panose="020B0604020202020204"/>
              </a:rPr>
              <a:t>biến </a:t>
            </a:r>
            <a:r>
              <a:rPr sz="2000" spc="-10" dirty="0">
                <a:solidFill>
                  <a:srgbClr val="585858"/>
                </a:solidFill>
                <a:latin typeface="Arial" panose="020B0604020202020204"/>
                <a:cs typeface="Arial" panose="020B0604020202020204"/>
              </a:rPr>
              <a:t>có </a:t>
            </a:r>
            <a:r>
              <a:rPr sz="2000" spc="25" dirty="0">
                <a:solidFill>
                  <a:srgbClr val="585858"/>
                </a:solidFill>
                <a:latin typeface="Arial" panose="020B0604020202020204"/>
                <a:cs typeface="Arial" panose="020B0604020202020204"/>
              </a:rPr>
              <a:t>thể </a:t>
            </a:r>
            <a:r>
              <a:rPr sz="2000" spc="-5" dirty="0">
                <a:solidFill>
                  <a:srgbClr val="585858"/>
                </a:solidFill>
                <a:latin typeface="Arial" panose="020B0604020202020204"/>
                <a:cs typeface="Arial" panose="020B0604020202020204"/>
              </a:rPr>
              <a:t>dẫn </a:t>
            </a:r>
            <a:r>
              <a:rPr sz="2000" spc="5" dirty="0">
                <a:solidFill>
                  <a:srgbClr val="585858"/>
                </a:solidFill>
                <a:latin typeface="Arial" panose="020B0604020202020204"/>
                <a:cs typeface="Arial" panose="020B0604020202020204"/>
              </a:rPr>
              <a:t>đến </a:t>
            </a:r>
            <a:r>
              <a:rPr sz="2000" spc="-85" dirty="0">
                <a:solidFill>
                  <a:srgbClr val="585858"/>
                </a:solidFill>
                <a:latin typeface="Arial" panose="020B0604020202020204"/>
                <a:cs typeface="Arial" panose="020B0604020202020204"/>
              </a:rPr>
              <a:t>các </a:t>
            </a:r>
            <a:r>
              <a:rPr sz="2000" spc="40" dirty="0">
                <a:solidFill>
                  <a:srgbClr val="585858"/>
                </a:solidFill>
                <a:latin typeface="Arial" panose="020B0604020202020204"/>
                <a:cs typeface="Arial" panose="020B0604020202020204"/>
              </a:rPr>
              <a:t>lỗi  </a:t>
            </a:r>
            <a:r>
              <a:rPr sz="2000" spc="10" dirty="0">
                <a:solidFill>
                  <a:srgbClr val="585858"/>
                </a:solidFill>
                <a:latin typeface="Arial" panose="020B0604020202020204"/>
                <a:cs typeface="Arial" panose="020B0604020202020204"/>
              </a:rPr>
              <a:t>biên dịch </a:t>
            </a:r>
            <a:r>
              <a:rPr sz="2000" spc="-20" dirty="0">
                <a:solidFill>
                  <a:srgbClr val="585858"/>
                </a:solidFill>
                <a:latin typeface="Arial" panose="020B0604020202020204"/>
                <a:cs typeface="Arial" panose="020B0604020202020204"/>
              </a:rPr>
              <a:t>hoặc </a:t>
            </a:r>
            <a:r>
              <a:rPr sz="2000" spc="-85" dirty="0">
                <a:solidFill>
                  <a:srgbClr val="585858"/>
                </a:solidFill>
                <a:latin typeface="Arial" panose="020B0604020202020204"/>
                <a:cs typeface="Arial" panose="020B0604020202020204"/>
              </a:rPr>
              <a:t>các </a:t>
            </a:r>
            <a:r>
              <a:rPr sz="2000" spc="20" dirty="0">
                <a:solidFill>
                  <a:srgbClr val="585858"/>
                </a:solidFill>
                <a:latin typeface="Arial" panose="020B0604020202020204"/>
                <a:cs typeface="Arial" panose="020B0604020202020204"/>
              </a:rPr>
              <a:t>ngoại </a:t>
            </a:r>
            <a:r>
              <a:rPr sz="2000" spc="-15" dirty="0">
                <a:solidFill>
                  <a:srgbClr val="585858"/>
                </a:solidFill>
                <a:latin typeface="Arial" panose="020B0604020202020204"/>
                <a:cs typeface="Arial" panose="020B0604020202020204"/>
              </a:rPr>
              <a:t>lệ </a:t>
            </a:r>
            <a:r>
              <a:rPr sz="2000" spc="-50" dirty="0">
                <a:solidFill>
                  <a:srgbClr val="585858"/>
                </a:solidFill>
                <a:latin typeface="Arial" panose="020B0604020202020204"/>
                <a:cs typeface="Arial" panose="020B0604020202020204"/>
              </a:rPr>
              <a:t>của</a:t>
            </a:r>
            <a:r>
              <a:rPr sz="2000" spc="5" dirty="0">
                <a:solidFill>
                  <a:srgbClr val="585858"/>
                </a:solidFill>
                <a:latin typeface="Arial" panose="020B0604020202020204"/>
                <a:cs typeface="Arial" panose="020B0604020202020204"/>
              </a:rPr>
              <a:t> </a:t>
            </a:r>
            <a:r>
              <a:rPr sz="2000" spc="-85" dirty="0">
                <a:solidFill>
                  <a:srgbClr val="585858"/>
                </a:solidFill>
                <a:latin typeface="Arial" panose="020B0604020202020204"/>
                <a:cs typeface="Arial" panose="020B0604020202020204"/>
              </a:rPr>
              <a:t>JVM</a:t>
            </a:r>
            <a:endParaRPr sz="2000">
              <a:latin typeface="Arial" panose="020B0604020202020204"/>
              <a:cs typeface="Arial" panose="020B0604020202020204"/>
            </a:endParaRPr>
          </a:p>
          <a:p>
            <a:pPr marL="286385" marR="5080" indent="-274320">
              <a:lnSpc>
                <a:spcPts val="2590"/>
              </a:lnSpc>
              <a:spcBef>
                <a:spcPts val="1790"/>
              </a:spcBef>
              <a:buChar char="•"/>
              <a:tabLst>
                <a:tab pos="286385" algn="l"/>
                <a:tab pos="287020" algn="l"/>
              </a:tabLst>
            </a:pPr>
            <a:r>
              <a:rPr sz="2400" spc="-100" dirty="0">
                <a:solidFill>
                  <a:srgbClr val="585858"/>
                </a:solidFill>
                <a:latin typeface="Arial" panose="020B0604020202020204"/>
                <a:cs typeface="Arial" panose="020B0604020202020204"/>
              </a:rPr>
              <a:t>JVM </a:t>
            </a:r>
            <a:r>
              <a:rPr sz="2400" spc="-10" dirty="0">
                <a:solidFill>
                  <a:srgbClr val="585858"/>
                </a:solidFill>
                <a:latin typeface="Arial" panose="020B0604020202020204"/>
                <a:cs typeface="Arial" panose="020B0604020202020204"/>
              </a:rPr>
              <a:t>có </a:t>
            </a:r>
            <a:r>
              <a:rPr sz="2400" spc="30" dirty="0">
                <a:solidFill>
                  <a:srgbClr val="585858"/>
                </a:solidFill>
                <a:latin typeface="Arial" panose="020B0604020202020204"/>
                <a:cs typeface="Arial" panose="020B0604020202020204"/>
              </a:rPr>
              <a:t>thể </a:t>
            </a:r>
            <a:r>
              <a:rPr sz="2400" spc="10" dirty="0">
                <a:solidFill>
                  <a:srgbClr val="585858"/>
                </a:solidFill>
                <a:latin typeface="Arial" panose="020B0604020202020204"/>
                <a:cs typeface="Arial" panose="020B0604020202020204"/>
              </a:rPr>
              <a:t>ngầm </a:t>
            </a:r>
            <a:r>
              <a:rPr sz="2400" spc="40" dirty="0">
                <a:solidFill>
                  <a:srgbClr val="585858"/>
                </a:solidFill>
                <a:latin typeface="Arial" panose="020B0604020202020204"/>
                <a:cs typeface="Arial" panose="020B0604020202020204"/>
              </a:rPr>
              <a:t>định </a:t>
            </a:r>
            <a:r>
              <a:rPr sz="2400" spc="-25" dirty="0">
                <a:solidFill>
                  <a:srgbClr val="585858"/>
                </a:solidFill>
                <a:latin typeface="Arial" panose="020B0604020202020204"/>
                <a:cs typeface="Arial" panose="020B0604020202020204"/>
              </a:rPr>
              <a:t>chuyển từ </a:t>
            </a:r>
            <a:r>
              <a:rPr sz="2400" spc="90" dirty="0">
                <a:solidFill>
                  <a:srgbClr val="585858"/>
                </a:solidFill>
                <a:latin typeface="Arial" panose="020B0604020202020204"/>
                <a:cs typeface="Arial" panose="020B0604020202020204"/>
              </a:rPr>
              <a:t>một </a:t>
            </a:r>
            <a:r>
              <a:rPr sz="2400" spc="-10" dirty="0">
                <a:solidFill>
                  <a:srgbClr val="585858"/>
                </a:solidFill>
                <a:latin typeface="Arial" panose="020B0604020202020204"/>
                <a:cs typeface="Arial" panose="020B0604020202020204"/>
              </a:rPr>
              <a:t>kiểu </a:t>
            </a:r>
            <a:r>
              <a:rPr sz="2400" spc="-60" dirty="0">
                <a:solidFill>
                  <a:srgbClr val="585858"/>
                </a:solidFill>
                <a:latin typeface="Arial" panose="020B0604020202020204"/>
                <a:cs typeface="Arial" panose="020B0604020202020204"/>
              </a:rPr>
              <a:t>dữ </a:t>
            </a:r>
            <a:r>
              <a:rPr sz="2400" spc="5" dirty="0">
                <a:solidFill>
                  <a:srgbClr val="585858"/>
                </a:solidFill>
                <a:latin typeface="Arial" panose="020B0604020202020204"/>
                <a:cs typeface="Arial" panose="020B0604020202020204"/>
              </a:rPr>
              <a:t>liệu  hẹp </a:t>
            </a:r>
            <a:r>
              <a:rPr sz="2400" spc="-50" dirty="0">
                <a:solidFill>
                  <a:srgbClr val="585858"/>
                </a:solidFill>
                <a:latin typeface="Arial" panose="020B0604020202020204"/>
                <a:cs typeface="Arial" panose="020B0604020202020204"/>
              </a:rPr>
              <a:t>sang </a:t>
            </a:r>
            <a:r>
              <a:rPr sz="2400" spc="90" dirty="0">
                <a:solidFill>
                  <a:srgbClr val="585858"/>
                </a:solidFill>
                <a:latin typeface="Arial" panose="020B0604020202020204"/>
                <a:cs typeface="Arial" panose="020B0604020202020204"/>
              </a:rPr>
              <a:t>một </a:t>
            </a:r>
            <a:r>
              <a:rPr sz="2400" spc="-10" dirty="0">
                <a:solidFill>
                  <a:srgbClr val="585858"/>
                </a:solidFill>
                <a:latin typeface="Arial" panose="020B0604020202020204"/>
                <a:cs typeface="Arial" panose="020B0604020202020204"/>
              </a:rPr>
              <a:t>kiểu </a:t>
            </a:r>
            <a:r>
              <a:rPr sz="2400" spc="50" dirty="0">
                <a:solidFill>
                  <a:srgbClr val="585858"/>
                </a:solidFill>
                <a:latin typeface="Arial" panose="020B0604020202020204"/>
                <a:cs typeface="Arial" panose="020B0604020202020204"/>
              </a:rPr>
              <a:t>rộng</a:t>
            </a:r>
            <a:r>
              <a:rPr sz="2400" spc="-75" dirty="0">
                <a:solidFill>
                  <a:srgbClr val="585858"/>
                </a:solidFill>
                <a:latin typeface="Arial" panose="020B0604020202020204"/>
                <a:cs typeface="Arial" panose="020B0604020202020204"/>
              </a:rPr>
              <a:t> </a:t>
            </a:r>
            <a:r>
              <a:rPr sz="2400" spc="-35" dirty="0">
                <a:solidFill>
                  <a:srgbClr val="585858"/>
                </a:solidFill>
                <a:latin typeface="Arial" panose="020B0604020202020204"/>
                <a:cs typeface="Arial" panose="020B0604020202020204"/>
              </a:rPr>
              <a:t>hơn</a:t>
            </a:r>
            <a:endParaRPr sz="2400">
              <a:latin typeface="Arial" panose="020B0604020202020204"/>
              <a:cs typeface="Arial" panose="020B0604020202020204"/>
            </a:endParaRPr>
          </a:p>
          <a:p>
            <a:pPr marL="286385" marR="482600" indent="-274320">
              <a:lnSpc>
                <a:spcPts val="2590"/>
              </a:lnSpc>
              <a:spcBef>
                <a:spcPts val="1810"/>
              </a:spcBef>
              <a:buChar char="•"/>
              <a:tabLst>
                <a:tab pos="286385" algn="l"/>
                <a:tab pos="287020" algn="l"/>
              </a:tabLst>
            </a:pPr>
            <a:r>
              <a:rPr sz="2400" spc="-70" dirty="0">
                <a:solidFill>
                  <a:srgbClr val="585858"/>
                </a:solidFill>
                <a:latin typeface="Arial" panose="020B0604020202020204"/>
                <a:cs typeface="Arial" panose="020B0604020202020204"/>
              </a:rPr>
              <a:t>Để </a:t>
            </a:r>
            <a:r>
              <a:rPr sz="2400" spc="-25" dirty="0">
                <a:solidFill>
                  <a:srgbClr val="585858"/>
                </a:solidFill>
                <a:latin typeface="Arial" panose="020B0604020202020204"/>
                <a:cs typeface="Arial" panose="020B0604020202020204"/>
              </a:rPr>
              <a:t>chuyển </a:t>
            </a:r>
            <a:r>
              <a:rPr sz="2400" spc="-55" dirty="0">
                <a:solidFill>
                  <a:srgbClr val="585858"/>
                </a:solidFill>
                <a:latin typeface="Arial" panose="020B0604020202020204"/>
                <a:cs typeface="Arial" panose="020B0604020202020204"/>
              </a:rPr>
              <a:t>sang </a:t>
            </a:r>
            <a:r>
              <a:rPr sz="2400" spc="90" dirty="0">
                <a:solidFill>
                  <a:srgbClr val="585858"/>
                </a:solidFill>
                <a:latin typeface="Arial" panose="020B0604020202020204"/>
                <a:cs typeface="Arial" panose="020B0604020202020204"/>
              </a:rPr>
              <a:t>một </a:t>
            </a:r>
            <a:r>
              <a:rPr sz="2400" spc="-10" dirty="0">
                <a:solidFill>
                  <a:srgbClr val="585858"/>
                </a:solidFill>
                <a:latin typeface="Arial" panose="020B0604020202020204"/>
                <a:cs typeface="Arial" panose="020B0604020202020204"/>
              </a:rPr>
              <a:t>kiểu </a:t>
            </a:r>
            <a:r>
              <a:rPr sz="2400" spc="-60" dirty="0">
                <a:solidFill>
                  <a:srgbClr val="585858"/>
                </a:solidFill>
                <a:latin typeface="Arial" panose="020B0604020202020204"/>
                <a:cs typeface="Arial" panose="020B0604020202020204"/>
              </a:rPr>
              <a:t>dữ </a:t>
            </a:r>
            <a:r>
              <a:rPr sz="2400" spc="5" dirty="0">
                <a:solidFill>
                  <a:srgbClr val="585858"/>
                </a:solidFill>
                <a:latin typeface="Arial" panose="020B0604020202020204"/>
                <a:cs typeface="Arial" panose="020B0604020202020204"/>
              </a:rPr>
              <a:t>liệu hẹp </a:t>
            </a:r>
            <a:r>
              <a:rPr sz="2400" spc="-65" dirty="0">
                <a:solidFill>
                  <a:srgbClr val="585858"/>
                </a:solidFill>
                <a:latin typeface="Arial" panose="020B0604020202020204"/>
                <a:cs typeface="Arial" panose="020B0604020202020204"/>
              </a:rPr>
              <a:t>hơn, cần  </a:t>
            </a:r>
            <a:r>
              <a:rPr sz="2400" spc="5" dirty="0">
                <a:solidFill>
                  <a:srgbClr val="585858"/>
                </a:solidFill>
                <a:latin typeface="Arial" panose="020B0604020202020204"/>
                <a:cs typeface="Arial" panose="020B0604020202020204"/>
              </a:rPr>
              <a:t>phải </a:t>
            </a:r>
            <a:r>
              <a:rPr sz="2400" spc="40" dirty="0">
                <a:solidFill>
                  <a:srgbClr val="585858"/>
                </a:solidFill>
                <a:latin typeface="Arial" panose="020B0604020202020204"/>
                <a:cs typeface="Arial" panose="020B0604020202020204"/>
              </a:rPr>
              <a:t>định </a:t>
            </a:r>
            <a:r>
              <a:rPr sz="2400" spc="-10" dirty="0">
                <a:solidFill>
                  <a:srgbClr val="585858"/>
                </a:solidFill>
                <a:latin typeface="Arial" panose="020B0604020202020204"/>
                <a:cs typeface="Arial" panose="020B0604020202020204"/>
              </a:rPr>
              <a:t>kiểu </a:t>
            </a:r>
            <a:r>
              <a:rPr sz="2400" spc="35" dirty="0">
                <a:solidFill>
                  <a:srgbClr val="585858"/>
                </a:solidFill>
                <a:latin typeface="Arial" panose="020B0604020202020204"/>
                <a:cs typeface="Arial" panose="020B0604020202020204"/>
              </a:rPr>
              <a:t>rõ</a:t>
            </a:r>
            <a:r>
              <a:rPr sz="2400" spc="-35" dirty="0">
                <a:solidFill>
                  <a:srgbClr val="585858"/>
                </a:solidFill>
                <a:latin typeface="Arial" panose="020B0604020202020204"/>
                <a:cs typeface="Arial" panose="020B0604020202020204"/>
              </a:rPr>
              <a:t> </a:t>
            </a:r>
            <a:r>
              <a:rPr sz="2400" spc="-25" dirty="0">
                <a:solidFill>
                  <a:srgbClr val="585858"/>
                </a:solidFill>
                <a:latin typeface="Arial" panose="020B0604020202020204"/>
                <a:cs typeface="Arial" panose="020B0604020202020204"/>
              </a:rPr>
              <a:t>ràng.</a:t>
            </a:r>
            <a:endParaRPr sz="2400">
              <a:latin typeface="Arial" panose="020B0604020202020204"/>
              <a:cs typeface="Arial" panose="020B0604020202020204"/>
            </a:endParaRPr>
          </a:p>
        </p:txBody>
      </p:sp>
      <p:grpSp>
        <p:nvGrpSpPr>
          <p:cNvPr id="4" name="object 4"/>
          <p:cNvGrpSpPr/>
          <p:nvPr/>
        </p:nvGrpSpPr>
        <p:grpSpPr>
          <a:xfrm>
            <a:off x="2347912" y="4727575"/>
            <a:ext cx="2085975" cy="1044575"/>
            <a:chOff x="823912" y="4727575"/>
            <a:chExt cx="2085975" cy="1044575"/>
          </a:xfrm>
        </p:grpSpPr>
        <p:sp>
          <p:nvSpPr>
            <p:cNvPr id="5" name="object 5"/>
            <p:cNvSpPr/>
            <p:nvPr/>
          </p:nvSpPr>
          <p:spPr>
            <a:xfrm>
              <a:off x="838200" y="4741862"/>
              <a:ext cx="2057400" cy="1016000"/>
            </a:xfrm>
            <a:custGeom>
              <a:avLst/>
              <a:gdLst/>
              <a:ahLst/>
              <a:cxnLst/>
              <a:rect l="l" t="t" r="r" b="b"/>
              <a:pathLst>
                <a:path w="2057400" h="1016000">
                  <a:moveTo>
                    <a:pt x="2057400" y="0"/>
                  </a:moveTo>
                  <a:lnTo>
                    <a:pt x="0" y="0"/>
                  </a:lnTo>
                  <a:lnTo>
                    <a:pt x="0" y="1015657"/>
                  </a:lnTo>
                  <a:lnTo>
                    <a:pt x="2057400" y="1015657"/>
                  </a:lnTo>
                  <a:lnTo>
                    <a:pt x="2057400" y="0"/>
                  </a:lnTo>
                  <a:close/>
                </a:path>
              </a:pathLst>
            </a:custGeom>
            <a:solidFill>
              <a:srgbClr val="1EB8C1">
                <a:alpha val="58822"/>
              </a:srgbClr>
            </a:solidFill>
          </p:spPr>
          <p:txBody>
            <a:bodyPr wrap="square" lIns="0" tIns="0" rIns="0" bIns="0" rtlCol="0"/>
            <a:lstStyle/>
            <a:p/>
          </p:txBody>
        </p:sp>
        <p:sp>
          <p:nvSpPr>
            <p:cNvPr id="6" name="object 6"/>
            <p:cNvSpPr/>
            <p:nvPr/>
          </p:nvSpPr>
          <p:spPr>
            <a:xfrm>
              <a:off x="838200" y="4741862"/>
              <a:ext cx="2057400" cy="1016000"/>
            </a:xfrm>
            <a:custGeom>
              <a:avLst/>
              <a:gdLst/>
              <a:ahLst/>
              <a:cxnLst/>
              <a:rect l="l" t="t" r="r" b="b"/>
              <a:pathLst>
                <a:path w="2057400" h="1016000">
                  <a:moveTo>
                    <a:pt x="0" y="1015657"/>
                  </a:moveTo>
                  <a:lnTo>
                    <a:pt x="2057400" y="1015657"/>
                  </a:lnTo>
                  <a:lnTo>
                    <a:pt x="2057400" y="0"/>
                  </a:lnTo>
                  <a:lnTo>
                    <a:pt x="0" y="0"/>
                  </a:lnTo>
                  <a:lnTo>
                    <a:pt x="0" y="1015657"/>
                  </a:lnTo>
                  <a:close/>
                </a:path>
              </a:pathLst>
            </a:custGeom>
            <a:ln w="28575">
              <a:solidFill>
                <a:srgbClr val="F1F1F1"/>
              </a:solidFill>
            </a:ln>
          </p:spPr>
          <p:txBody>
            <a:bodyPr wrap="square" lIns="0" tIns="0" rIns="0" bIns="0" rtlCol="0"/>
            <a:lstStyle/>
            <a:p/>
          </p:txBody>
        </p:sp>
      </p:grpSp>
      <p:sp>
        <p:nvSpPr>
          <p:cNvPr id="7" name="object 7"/>
          <p:cNvSpPr txBox="1"/>
          <p:nvPr/>
        </p:nvSpPr>
        <p:spPr>
          <a:xfrm>
            <a:off x="2441244" y="4760721"/>
            <a:ext cx="1424940" cy="936625"/>
          </a:xfrm>
          <a:prstGeom prst="rect">
            <a:avLst/>
          </a:prstGeom>
        </p:spPr>
        <p:txBody>
          <a:bodyPr vert="horz" wrap="square" lIns="0" tIns="12700" rIns="0" bIns="0" rtlCol="0">
            <a:spAutoFit/>
          </a:bodyPr>
          <a:lstStyle/>
          <a:p>
            <a:pPr marL="12700" marR="145415">
              <a:lnSpc>
                <a:spcPct val="100000"/>
              </a:lnSpc>
              <a:spcBef>
                <a:spcPts val="100"/>
              </a:spcBef>
              <a:tabLst>
                <a:tab pos="572135" algn="l"/>
                <a:tab pos="851535" algn="l"/>
                <a:tab pos="990600" algn="l"/>
              </a:tabLst>
            </a:pPr>
            <a:r>
              <a:rPr sz="2000" spc="395" dirty="0">
                <a:solidFill>
                  <a:srgbClr val="FFFFFF"/>
                </a:solidFill>
                <a:latin typeface="Arial" panose="020B0604020202020204"/>
                <a:cs typeface="Arial" panose="020B0604020202020204"/>
              </a:rPr>
              <a:t>int	</a:t>
            </a:r>
            <a:r>
              <a:rPr sz="2000" spc="265" dirty="0">
                <a:solidFill>
                  <a:srgbClr val="FFFFFF"/>
                </a:solidFill>
                <a:latin typeface="Arial" panose="020B0604020202020204"/>
                <a:cs typeface="Arial" panose="020B0604020202020204"/>
              </a:rPr>
              <a:t>a,	b;  </a:t>
            </a:r>
            <a:r>
              <a:rPr sz="2000" spc="210" dirty="0">
                <a:solidFill>
                  <a:srgbClr val="FFFFFF"/>
                </a:solidFill>
                <a:latin typeface="Arial" panose="020B0604020202020204"/>
                <a:cs typeface="Arial" panose="020B0604020202020204"/>
              </a:rPr>
              <a:t>short	</a:t>
            </a:r>
            <a:r>
              <a:rPr sz="2000" spc="315" dirty="0">
                <a:solidFill>
                  <a:srgbClr val="FFFFFF"/>
                </a:solidFill>
                <a:latin typeface="Arial" panose="020B0604020202020204"/>
                <a:cs typeface="Arial" panose="020B0604020202020204"/>
              </a:rPr>
              <a:t>c;</a:t>
            </a:r>
            <a:endParaRPr sz="2000">
              <a:latin typeface="Arial" panose="020B0604020202020204"/>
              <a:cs typeface="Arial" panose="020B0604020202020204"/>
            </a:endParaRPr>
          </a:p>
          <a:p>
            <a:pPr marL="12700">
              <a:lnSpc>
                <a:spcPct val="100000"/>
              </a:lnSpc>
              <a:spcBef>
                <a:spcPts val="5"/>
              </a:spcBef>
              <a:tabLst>
                <a:tab pos="292735" algn="l"/>
                <a:tab pos="571500" algn="l"/>
                <a:tab pos="851535" algn="l"/>
                <a:tab pos="1130935" algn="l"/>
              </a:tabLst>
            </a:pPr>
            <a:r>
              <a:rPr sz="2000" spc="-10" dirty="0">
                <a:solidFill>
                  <a:srgbClr val="FFFFFF"/>
                </a:solidFill>
                <a:latin typeface="Arial" panose="020B0604020202020204"/>
                <a:cs typeface="Arial" panose="020B0604020202020204"/>
              </a:rPr>
              <a:t>a</a:t>
            </a:r>
            <a:r>
              <a:rPr sz="2000" spc="-10" dirty="0">
                <a:solidFill>
                  <a:srgbClr val="FFFFFF"/>
                </a:solidFill>
                <a:latin typeface="Arial" panose="020B0604020202020204"/>
                <a:cs typeface="Arial" panose="020B0604020202020204"/>
              </a:rPr>
              <a:t>	</a:t>
            </a:r>
            <a:r>
              <a:rPr sz="2000" spc="-65" dirty="0">
                <a:solidFill>
                  <a:srgbClr val="FFFFFF"/>
                </a:solidFill>
                <a:latin typeface="Arial" panose="020B0604020202020204"/>
                <a:cs typeface="Arial" panose="020B0604020202020204"/>
              </a:rPr>
              <a:t>=</a:t>
            </a:r>
            <a:r>
              <a:rPr sz="2000" spc="-65" dirty="0">
                <a:solidFill>
                  <a:srgbClr val="FFFFFF"/>
                </a:solidFill>
                <a:latin typeface="Arial" panose="020B0604020202020204"/>
                <a:cs typeface="Arial" panose="020B0604020202020204"/>
              </a:rPr>
              <a:t>	</a:t>
            </a:r>
            <a:r>
              <a:rPr sz="2000" spc="-10" dirty="0">
                <a:solidFill>
                  <a:srgbClr val="FFFFFF"/>
                </a:solidFill>
                <a:latin typeface="Arial" panose="020B0604020202020204"/>
                <a:cs typeface="Arial" panose="020B0604020202020204"/>
              </a:rPr>
              <a:t>b</a:t>
            </a:r>
            <a:r>
              <a:rPr sz="2000" spc="-10" dirty="0">
                <a:solidFill>
                  <a:srgbClr val="FFFFFF"/>
                </a:solidFill>
                <a:latin typeface="Arial" panose="020B0604020202020204"/>
                <a:cs typeface="Arial" panose="020B0604020202020204"/>
              </a:rPr>
              <a:t>	</a:t>
            </a:r>
            <a:r>
              <a:rPr sz="2000" spc="-65" dirty="0">
                <a:solidFill>
                  <a:srgbClr val="FFFFFF"/>
                </a:solidFill>
                <a:latin typeface="Arial" panose="020B0604020202020204"/>
                <a:cs typeface="Arial" panose="020B0604020202020204"/>
              </a:rPr>
              <a:t>+</a:t>
            </a:r>
            <a:r>
              <a:rPr sz="2000" spc="-65" dirty="0">
                <a:solidFill>
                  <a:srgbClr val="FFFFFF"/>
                </a:solidFill>
                <a:latin typeface="Arial" panose="020B0604020202020204"/>
                <a:cs typeface="Arial" panose="020B0604020202020204"/>
              </a:rPr>
              <a:t>	</a:t>
            </a:r>
            <a:r>
              <a:rPr sz="2000" spc="325" dirty="0">
                <a:solidFill>
                  <a:srgbClr val="FFFFFF"/>
                </a:solidFill>
                <a:latin typeface="Arial" panose="020B0604020202020204"/>
                <a:cs typeface="Arial" panose="020B0604020202020204"/>
              </a:rPr>
              <a:t>c;</a:t>
            </a:r>
            <a:endParaRPr sz="2000">
              <a:latin typeface="Arial" panose="020B0604020202020204"/>
              <a:cs typeface="Arial" panose="020B0604020202020204"/>
            </a:endParaRPr>
          </a:p>
        </p:txBody>
      </p:sp>
      <p:grpSp>
        <p:nvGrpSpPr>
          <p:cNvPr id="8" name="object 8"/>
          <p:cNvGrpSpPr/>
          <p:nvPr/>
        </p:nvGrpSpPr>
        <p:grpSpPr>
          <a:xfrm>
            <a:off x="4786312" y="4727575"/>
            <a:ext cx="2466975" cy="1044575"/>
            <a:chOff x="3262312" y="4727575"/>
            <a:chExt cx="2466975" cy="1044575"/>
          </a:xfrm>
        </p:grpSpPr>
        <p:sp>
          <p:nvSpPr>
            <p:cNvPr id="9" name="object 9"/>
            <p:cNvSpPr/>
            <p:nvPr/>
          </p:nvSpPr>
          <p:spPr>
            <a:xfrm>
              <a:off x="3276600" y="4741862"/>
              <a:ext cx="2438400" cy="1016000"/>
            </a:xfrm>
            <a:custGeom>
              <a:avLst/>
              <a:gdLst/>
              <a:ahLst/>
              <a:cxnLst/>
              <a:rect l="l" t="t" r="r" b="b"/>
              <a:pathLst>
                <a:path w="2438400" h="1016000">
                  <a:moveTo>
                    <a:pt x="2438400" y="0"/>
                  </a:moveTo>
                  <a:lnTo>
                    <a:pt x="0" y="0"/>
                  </a:lnTo>
                  <a:lnTo>
                    <a:pt x="0" y="1015657"/>
                  </a:lnTo>
                  <a:lnTo>
                    <a:pt x="2438400" y="1015657"/>
                  </a:lnTo>
                  <a:lnTo>
                    <a:pt x="2438400" y="0"/>
                  </a:lnTo>
                  <a:close/>
                </a:path>
              </a:pathLst>
            </a:custGeom>
            <a:solidFill>
              <a:srgbClr val="EE791F">
                <a:alpha val="85096"/>
              </a:srgbClr>
            </a:solidFill>
          </p:spPr>
          <p:txBody>
            <a:bodyPr wrap="square" lIns="0" tIns="0" rIns="0" bIns="0" rtlCol="0"/>
            <a:lstStyle/>
            <a:p/>
          </p:txBody>
        </p:sp>
        <p:sp>
          <p:nvSpPr>
            <p:cNvPr id="10" name="object 10"/>
            <p:cNvSpPr/>
            <p:nvPr/>
          </p:nvSpPr>
          <p:spPr>
            <a:xfrm>
              <a:off x="3276600" y="4741862"/>
              <a:ext cx="2438400" cy="1016000"/>
            </a:xfrm>
            <a:custGeom>
              <a:avLst/>
              <a:gdLst/>
              <a:ahLst/>
              <a:cxnLst/>
              <a:rect l="l" t="t" r="r" b="b"/>
              <a:pathLst>
                <a:path w="2438400" h="1016000">
                  <a:moveTo>
                    <a:pt x="0" y="1015657"/>
                  </a:moveTo>
                  <a:lnTo>
                    <a:pt x="2438400" y="1015657"/>
                  </a:lnTo>
                  <a:lnTo>
                    <a:pt x="2438400" y="0"/>
                  </a:lnTo>
                  <a:lnTo>
                    <a:pt x="0" y="0"/>
                  </a:lnTo>
                  <a:lnTo>
                    <a:pt x="0" y="1015657"/>
                  </a:lnTo>
                  <a:close/>
                </a:path>
              </a:pathLst>
            </a:custGeom>
            <a:ln w="28575">
              <a:solidFill>
                <a:srgbClr val="F1F1F1"/>
              </a:solidFill>
            </a:ln>
          </p:spPr>
          <p:txBody>
            <a:bodyPr wrap="square" lIns="0" tIns="0" rIns="0" bIns="0" rtlCol="0"/>
            <a:lstStyle/>
            <a:p/>
          </p:txBody>
        </p:sp>
      </p:grpSp>
      <p:sp>
        <p:nvSpPr>
          <p:cNvPr id="11" name="object 11"/>
          <p:cNvSpPr txBox="1"/>
          <p:nvPr/>
        </p:nvSpPr>
        <p:spPr>
          <a:xfrm>
            <a:off x="4879975" y="4760721"/>
            <a:ext cx="1842135" cy="936625"/>
          </a:xfrm>
          <a:prstGeom prst="rect">
            <a:avLst/>
          </a:prstGeom>
        </p:spPr>
        <p:txBody>
          <a:bodyPr vert="horz" wrap="square" lIns="0" tIns="12700" rIns="0" bIns="0" rtlCol="0">
            <a:spAutoFit/>
          </a:bodyPr>
          <a:lstStyle/>
          <a:p>
            <a:pPr marL="12700" marR="702945">
              <a:lnSpc>
                <a:spcPct val="100000"/>
              </a:lnSpc>
              <a:spcBef>
                <a:spcPts val="100"/>
              </a:spcBef>
              <a:tabLst>
                <a:tab pos="572135" algn="l"/>
                <a:tab pos="851535" algn="l"/>
              </a:tabLst>
            </a:pPr>
            <a:r>
              <a:rPr sz="2000" spc="395" dirty="0">
                <a:solidFill>
                  <a:srgbClr val="FFFFFF"/>
                </a:solidFill>
                <a:latin typeface="Arial" panose="020B0604020202020204"/>
                <a:cs typeface="Arial" panose="020B0604020202020204"/>
              </a:rPr>
              <a:t>int	</a:t>
            </a:r>
            <a:r>
              <a:rPr sz="2000" spc="265" dirty="0">
                <a:solidFill>
                  <a:srgbClr val="FFFFFF"/>
                </a:solidFill>
                <a:latin typeface="Arial" panose="020B0604020202020204"/>
                <a:cs typeface="Arial" panose="020B0604020202020204"/>
              </a:rPr>
              <a:t>d;  </a:t>
            </a:r>
            <a:r>
              <a:rPr sz="2000" spc="210" dirty="0">
                <a:solidFill>
                  <a:srgbClr val="FFFFFF"/>
                </a:solidFill>
                <a:latin typeface="Arial" panose="020B0604020202020204"/>
                <a:cs typeface="Arial" panose="020B0604020202020204"/>
              </a:rPr>
              <a:t>short</a:t>
            </a:r>
            <a:r>
              <a:rPr sz="2000" dirty="0">
                <a:solidFill>
                  <a:srgbClr val="FFFFFF"/>
                </a:solidFill>
                <a:latin typeface="Arial" panose="020B0604020202020204"/>
                <a:cs typeface="Arial" panose="020B0604020202020204"/>
              </a:rPr>
              <a:t>	</a:t>
            </a:r>
            <a:r>
              <a:rPr sz="2000" spc="-30" dirty="0">
                <a:solidFill>
                  <a:srgbClr val="FFFFFF"/>
                </a:solidFill>
                <a:latin typeface="Arial" panose="020B0604020202020204"/>
                <a:cs typeface="Arial" panose="020B0604020202020204"/>
              </a:rPr>
              <a:t>e</a:t>
            </a:r>
            <a:r>
              <a:rPr sz="2000" spc="545" dirty="0">
                <a:solidFill>
                  <a:srgbClr val="FFFFFF"/>
                </a:solidFill>
                <a:latin typeface="Arial" panose="020B0604020202020204"/>
                <a:cs typeface="Arial" panose="020B0604020202020204"/>
              </a:rPr>
              <a:t>;</a:t>
            </a:r>
            <a:endParaRPr sz="2000">
              <a:latin typeface="Arial" panose="020B0604020202020204"/>
              <a:cs typeface="Arial" panose="020B0604020202020204"/>
            </a:endParaRPr>
          </a:p>
          <a:p>
            <a:pPr marL="12700">
              <a:lnSpc>
                <a:spcPct val="100000"/>
              </a:lnSpc>
              <a:spcBef>
                <a:spcPts val="5"/>
              </a:spcBef>
              <a:tabLst>
                <a:tab pos="292735" algn="l"/>
                <a:tab pos="571500" algn="l"/>
              </a:tabLst>
            </a:pPr>
            <a:r>
              <a:rPr sz="2000" spc="-10" dirty="0">
                <a:solidFill>
                  <a:srgbClr val="FFFFFF"/>
                </a:solidFill>
                <a:latin typeface="Arial" panose="020B0604020202020204"/>
                <a:cs typeface="Arial" panose="020B0604020202020204"/>
              </a:rPr>
              <a:t>e</a:t>
            </a:r>
            <a:r>
              <a:rPr sz="2000" spc="-10" dirty="0">
                <a:solidFill>
                  <a:srgbClr val="FFFFFF"/>
                </a:solidFill>
                <a:latin typeface="Arial" panose="020B0604020202020204"/>
                <a:cs typeface="Arial" panose="020B0604020202020204"/>
              </a:rPr>
              <a:t>	</a:t>
            </a:r>
            <a:r>
              <a:rPr sz="2000" spc="-65" dirty="0">
                <a:solidFill>
                  <a:srgbClr val="FFFFFF"/>
                </a:solidFill>
                <a:latin typeface="Arial" panose="020B0604020202020204"/>
                <a:cs typeface="Arial" panose="020B0604020202020204"/>
              </a:rPr>
              <a:t>=</a:t>
            </a:r>
            <a:r>
              <a:rPr sz="2000" spc="-65" dirty="0">
                <a:solidFill>
                  <a:srgbClr val="FFFFFF"/>
                </a:solidFill>
                <a:latin typeface="Arial" panose="020B0604020202020204"/>
                <a:cs typeface="Arial" panose="020B0604020202020204"/>
              </a:rPr>
              <a:t>	</a:t>
            </a:r>
            <a:r>
              <a:rPr sz="2000" spc="155" dirty="0">
                <a:solidFill>
                  <a:srgbClr val="FFFFFF"/>
                </a:solidFill>
                <a:latin typeface="Arial" panose="020B0604020202020204"/>
                <a:cs typeface="Arial" panose="020B0604020202020204"/>
              </a:rPr>
              <a:t>(s</a:t>
            </a:r>
            <a:r>
              <a:rPr sz="2000" spc="200" dirty="0">
                <a:solidFill>
                  <a:srgbClr val="FFFFFF"/>
                </a:solidFill>
                <a:latin typeface="Arial" panose="020B0604020202020204"/>
                <a:cs typeface="Arial" panose="020B0604020202020204"/>
              </a:rPr>
              <a:t>h</a:t>
            </a:r>
            <a:r>
              <a:rPr sz="2000" spc="370" dirty="0">
                <a:solidFill>
                  <a:srgbClr val="FFFFFF"/>
                </a:solidFill>
                <a:latin typeface="Arial" panose="020B0604020202020204"/>
                <a:cs typeface="Arial" panose="020B0604020202020204"/>
              </a:rPr>
              <a:t>or</a:t>
            </a:r>
            <a:r>
              <a:rPr sz="2000" spc="220" dirty="0">
                <a:solidFill>
                  <a:srgbClr val="FFFFFF"/>
                </a:solidFill>
                <a:latin typeface="Arial" panose="020B0604020202020204"/>
                <a:cs typeface="Arial" panose="020B0604020202020204"/>
              </a:rPr>
              <a:t>t</a:t>
            </a:r>
            <a:r>
              <a:rPr sz="2000" spc="420" dirty="0">
                <a:solidFill>
                  <a:srgbClr val="FFFFFF"/>
                </a:solidFill>
                <a:latin typeface="Arial" panose="020B0604020202020204"/>
                <a:cs typeface="Arial" panose="020B0604020202020204"/>
              </a:rPr>
              <a:t>)</a:t>
            </a:r>
            <a:r>
              <a:rPr sz="2000" spc="265" dirty="0">
                <a:solidFill>
                  <a:srgbClr val="FFFFFF"/>
                </a:solidFill>
                <a:latin typeface="Arial" panose="020B0604020202020204"/>
                <a:cs typeface="Arial" panose="020B0604020202020204"/>
              </a:rPr>
              <a:t>d;</a:t>
            </a:r>
            <a:endParaRPr sz="2000">
              <a:latin typeface="Arial" panose="020B0604020202020204"/>
              <a:cs typeface="Arial" panose="020B0604020202020204"/>
            </a:endParaRPr>
          </a:p>
        </p:txBody>
      </p:sp>
      <p:grpSp>
        <p:nvGrpSpPr>
          <p:cNvPr id="12" name="object 12"/>
          <p:cNvGrpSpPr/>
          <p:nvPr/>
        </p:nvGrpSpPr>
        <p:grpSpPr>
          <a:xfrm>
            <a:off x="7557071" y="4710086"/>
            <a:ext cx="2695575" cy="1352550"/>
            <a:chOff x="6033071" y="4710086"/>
            <a:chExt cx="2695575" cy="1352550"/>
          </a:xfrm>
        </p:grpSpPr>
        <p:sp>
          <p:nvSpPr>
            <p:cNvPr id="13" name="object 13"/>
            <p:cNvSpPr/>
            <p:nvPr/>
          </p:nvSpPr>
          <p:spPr>
            <a:xfrm>
              <a:off x="6047359" y="4724374"/>
              <a:ext cx="2667000" cy="1323975"/>
            </a:xfrm>
            <a:custGeom>
              <a:avLst/>
              <a:gdLst/>
              <a:ahLst/>
              <a:cxnLst/>
              <a:rect l="l" t="t" r="r" b="b"/>
              <a:pathLst>
                <a:path w="2667000" h="1323975">
                  <a:moveTo>
                    <a:pt x="2667000" y="0"/>
                  </a:moveTo>
                  <a:lnTo>
                    <a:pt x="0" y="0"/>
                  </a:lnTo>
                  <a:lnTo>
                    <a:pt x="0" y="1323467"/>
                  </a:lnTo>
                  <a:lnTo>
                    <a:pt x="2667000" y="1323467"/>
                  </a:lnTo>
                  <a:lnTo>
                    <a:pt x="2667000" y="0"/>
                  </a:lnTo>
                  <a:close/>
                </a:path>
              </a:pathLst>
            </a:custGeom>
            <a:solidFill>
              <a:srgbClr val="1EB8C1">
                <a:alpha val="58822"/>
              </a:srgbClr>
            </a:solidFill>
          </p:spPr>
          <p:txBody>
            <a:bodyPr wrap="square" lIns="0" tIns="0" rIns="0" bIns="0" rtlCol="0"/>
            <a:lstStyle/>
            <a:p/>
          </p:txBody>
        </p:sp>
        <p:sp>
          <p:nvSpPr>
            <p:cNvPr id="14" name="object 14"/>
            <p:cNvSpPr/>
            <p:nvPr/>
          </p:nvSpPr>
          <p:spPr>
            <a:xfrm>
              <a:off x="6047359" y="4724374"/>
              <a:ext cx="2667000" cy="1323975"/>
            </a:xfrm>
            <a:custGeom>
              <a:avLst/>
              <a:gdLst/>
              <a:ahLst/>
              <a:cxnLst/>
              <a:rect l="l" t="t" r="r" b="b"/>
              <a:pathLst>
                <a:path w="2667000" h="1323975">
                  <a:moveTo>
                    <a:pt x="0" y="1323467"/>
                  </a:moveTo>
                  <a:lnTo>
                    <a:pt x="2667000" y="1323467"/>
                  </a:lnTo>
                  <a:lnTo>
                    <a:pt x="2667000" y="0"/>
                  </a:lnTo>
                  <a:lnTo>
                    <a:pt x="0" y="0"/>
                  </a:lnTo>
                  <a:lnTo>
                    <a:pt x="0" y="1323467"/>
                  </a:lnTo>
                  <a:close/>
                </a:path>
              </a:pathLst>
            </a:custGeom>
            <a:ln w="28575">
              <a:solidFill>
                <a:srgbClr val="F1F1F1"/>
              </a:solidFill>
            </a:ln>
          </p:spPr>
          <p:txBody>
            <a:bodyPr wrap="square" lIns="0" tIns="0" rIns="0" bIns="0" rtlCol="0"/>
            <a:lstStyle/>
            <a:p/>
          </p:txBody>
        </p:sp>
      </p:grpSp>
      <p:sp>
        <p:nvSpPr>
          <p:cNvPr id="15" name="object 15"/>
          <p:cNvSpPr txBox="1"/>
          <p:nvPr/>
        </p:nvSpPr>
        <p:spPr>
          <a:xfrm>
            <a:off x="7651241" y="4743450"/>
            <a:ext cx="1981835" cy="1243330"/>
          </a:xfrm>
          <a:prstGeom prst="rect">
            <a:avLst/>
          </a:prstGeom>
        </p:spPr>
        <p:txBody>
          <a:bodyPr vert="horz" wrap="square" lIns="0" tIns="12700" rIns="0" bIns="0" rtlCol="0">
            <a:spAutoFit/>
          </a:bodyPr>
          <a:lstStyle/>
          <a:p>
            <a:pPr marL="12700" marR="702310">
              <a:lnSpc>
                <a:spcPct val="100000"/>
              </a:lnSpc>
              <a:spcBef>
                <a:spcPts val="100"/>
              </a:spcBef>
              <a:tabLst>
                <a:tab pos="292100" algn="l"/>
                <a:tab pos="572135" algn="l"/>
                <a:tab pos="712470" algn="l"/>
                <a:tab pos="991235" algn="l"/>
              </a:tabLst>
            </a:pPr>
            <a:r>
              <a:rPr sz="2000" spc="100" dirty="0">
                <a:solidFill>
                  <a:srgbClr val="FFFFFF"/>
                </a:solidFill>
                <a:latin typeface="Arial" panose="020B0604020202020204"/>
                <a:cs typeface="Arial" panose="020B0604020202020204"/>
              </a:rPr>
              <a:t>double</a:t>
            </a:r>
            <a:r>
              <a:rPr sz="2000" spc="100" dirty="0">
                <a:solidFill>
                  <a:srgbClr val="FFFFFF"/>
                </a:solidFill>
                <a:latin typeface="Arial" panose="020B0604020202020204"/>
                <a:cs typeface="Arial" panose="020B0604020202020204"/>
              </a:rPr>
              <a:t>	</a:t>
            </a:r>
            <a:r>
              <a:rPr sz="2000" spc="545" dirty="0">
                <a:solidFill>
                  <a:srgbClr val="FFFFFF"/>
                </a:solidFill>
                <a:latin typeface="Arial" panose="020B0604020202020204"/>
                <a:cs typeface="Arial" panose="020B0604020202020204"/>
              </a:rPr>
              <a:t>f;  </a:t>
            </a:r>
            <a:r>
              <a:rPr sz="2000" spc="155" dirty="0">
                <a:solidFill>
                  <a:srgbClr val="FFFFFF"/>
                </a:solidFill>
                <a:latin typeface="Arial" panose="020B0604020202020204"/>
                <a:cs typeface="Arial" panose="020B0604020202020204"/>
              </a:rPr>
              <a:t>long		</a:t>
            </a:r>
            <a:r>
              <a:rPr sz="2000" spc="265" dirty="0">
                <a:solidFill>
                  <a:srgbClr val="FFFFFF"/>
                </a:solidFill>
                <a:latin typeface="Arial" panose="020B0604020202020204"/>
                <a:cs typeface="Arial" panose="020B0604020202020204"/>
              </a:rPr>
              <a:t>g;  </a:t>
            </a:r>
            <a:r>
              <a:rPr sz="2000" spc="545" dirty="0">
                <a:solidFill>
                  <a:srgbClr val="FFFFFF"/>
                </a:solidFill>
                <a:latin typeface="Arial" panose="020B0604020202020204"/>
                <a:cs typeface="Arial" panose="020B0604020202020204"/>
              </a:rPr>
              <a:t>f	</a:t>
            </a:r>
            <a:r>
              <a:rPr sz="2000" spc="-70" dirty="0">
                <a:solidFill>
                  <a:srgbClr val="FFFFFF"/>
                </a:solidFill>
                <a:latin typeface="Arial" panose="020B0604020202020204"/>
                <a:cs typeface="Arial" panose="020B0604020202020204"/>
              </a:rPr>
              <a:t>=	</a:t>
            </a:r>
            <a:r>
              <a:rPr sz="2000" spc="265" dirty="0">
                <a:solidFill>
                  <a:srgbClr val="FFFFFF"/>
                </a:solidFill>
                <a:latin typeface="Arial" panose="020B0604020202020204"/>
                <a:cs typeface="Arial" panose="020B0604020202020204"/>
              </a:rPr>
              <a:t>g;</a:t>
            </a:r>
            <a:endParaRPr sz="2000">
              <a:latin typeface="Arial" panose="020B0604020202020204"/>
              <a:cs typeface="Arial" panose="020B0604020202020204"/>
            </a:endParaRPr>
          </a:p>
          <a:p>
            <a:pPr marL="12700">
              <a:lnSpc>
                <a:spcPct val="100000"/>
              </a:lnSpc>
              <a:tabLst>
                <a:tab pos="292100" algn="l"/>
                <a:tab pos="572135" algn="l"/>
                <a:tab pos="990600" algn="l"/>
              </a:tabLst>
            </a:pPr>
            <a:r>
              <a:rPr sz="2000" spc="-15" dirty="0">
                <a:solidFill>
                  <a:srgbClr val="FFFFFF"/>
                </a:solidFill>
                <a:latin typeface="Arial" panose="020B0604020202020204"/>
                <a:cs typeface="Arial" panose="020B0604020202020204"/>
              </a:rPr>
              <a:t>g</a:t>
            </a:r>
            <a:r>
              <a:rPr sz="2000" spc="-15" dirty="0">
                <a:solidFill>
                  <a:srgbClr val="FFFFFF"/>
                </a:solidFill>
                <a:latin typeface="Arial" panose="020B0604020202020204"/>
                <a:cs typeface="Arial" panose="020B0604020202020204"/>
              </a:rPr>
              <a:t>	</a:t>
            </a:r>
            <a:r>
              <a:rPr sz="2000" spc="-70" dirty="0">
                <a:solidFill>
                  <a:srgbClr val="FFFFFF"/>
                </a:solidFill>
                <a:latin typeface="Arial" panose="020B0604020202020204"/>
                <a:cs typeface="Arial" panose="020B0604020202020204"/>
              </a:rPr>
              <a:t>=</a:t>
            </a:r>
            <a:r>
              <a:rPr sz="2000" spc="-70" dirty="0">
                <a:solidFill>
                  <a:srgbClr val="FFFFFF"/>
                </a:solidFill>
                <a:latin typeface="Arial" panose="020B0604020202020204"/>
                <a:cs typeface="Arial" panose="020B0604020202020204"/>
              </a:rPr>
              <a:t>	</a:t>
            </a:r>
            <a:r>
              <a:rPr sz="2000" spc="545" dirty="0">
                <a:solidFill>
                  <a:srgbClr val="FFFFFF"/>
                </a:solidFill>
                <a:latin typeface="Arial" panose="020B0604020202020204"/>
                <a:cs typeface="Arial" panose="020B0604020202020204"/>
              </a:rPr>
              <a:t>f;</a:t>
            </a:r>
            <a:r>
              <a:rPr sz="2000" spc="545" dirty="0">
                <a:solidFill>
                  <a:srgbClr val="FFFFFF"/>
                </a:solidFill>
                <a:latin typeface="Arial" panose="020B0604020202020204"/>
                <a:cs typeface="Arial" panose="020B0604020202020204"/>
              </a:rPr>
              <a:t>	</a:t>
            </a:r>
            <a:r>
              <a:rPr sz="2000" spc="270" dirty="0">
                <a:solidFill>
                  <a:srgbClr val="FFFFFF"/>
                </a:solidFill>
                <a:latin typeface="Arial" panose="020B0604020202020204"/>
                <a:cs typeface="Arial" panose="020B0604020202020204"/>
              </a:rPr>
              <a:t>//</a:t>
            </a:r>
            <a:r>
              <a:rPr sz="2000" spc="530" dirty="0">
                <a:solidFill>
                  <a:srgbClr val="FFFFFF"/>
                </a:solidFill>
                <a:latin typeface="Arial" panose="020B0604020202020204"/>
                <a:cs typeface="Arial" panose="020B0604020202020204"/>
              </a:rPr>
              <a:t>e</a:t>
            </a:r>
            <a:r>
              <a:rPr sz="2000" spc="425" dirty="0">
                <a:solidFill>
                  <a:srgbClr val="FFFFFF"/>
                </a:solidFill>
                <a:latin typeface="Arial" panose="020B0604020202020204"/>
                <a:cs typeface="Arial" panose="020B0604020202020204"/>
              </a:rPr>
              <a:t>r</a:t>
            </a:r>
            <a:r>
              <a:rPr sz="2000" spc="285" dirty="0">
                <a:solidFill>
                  <a:srgbClr val="FFFFFF"/>
                </a:solidFill>
                <a:latin typeface="Arial" panose="020B0604020202020204"/>
                <a:cs typeface="Arial" panose="020B0604020202020204"/>
              </a:rPr>
              <a:t>ror</a:t>
            </a:r>
            <a:endParaRPr sz="2000">
              <a:latin typeface="Arial" panose="020B0604020202020204"/>
              <a:cs typeface="Arial" panose="020B0604020202020204"/>
            </a:endParaRPr>
          </a:p>
        </p:txBody>
      </p:sp>
      <p:sp>
        <p:nvSpPr>
          <p:cNvPr id="16" name="object 16"/>
          <p:cNvSpPr txBox="1">
            <a:spLocks noGrp="1"/>
          </p:cNvSpPr>
          <p:nvPr>
            <p:ph type="sldNum" sz="quarter" idx="12"/>
          </p:nvPr>
        </p:nvSpPr>
        <p:spPr>
          <a:prstGeom prst="rect">
            <a:avLst/>
          </a:prstGeom>
        </p:spPr>
        <p:txBody>
          <a:bodyPr vert="horz" wrap="square" lIns="0" tIns="6350" rIns="0" bIns="0" rtlCol="0">
            <a:spAutoFit/>
          </a:bodyPr>
          <a:lstStyle/>
          <a:p>
            <a:pPr marL="38100">
              <a:lnSpc>
                <a:spcPct val="100000"/>
              </a:lnSpc>
              <a:spcBef>
                <a:spcPts val="50"/>
              </a:spcBef>
            </a:pPr>
            <a:fld id="{81D60167-4931-47E6-BA6A-407CBD079E47}" type="slidenum">
              <a:rPr spc="-90" dirty="0"/>
            </a:fld>
            <a:endParaRPr spc="-9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76857" y="329704"/>
            <a:ext cx="6951345" cy="567055"/>
          </a:xfrm>
          <a:prstGeom prst="rect">
            <a:avLst/>
          </a:prstGeom>
        </p:spPr>
        <p:txBody>
          <a:bodyPr vert="horz" wrap="square" lIns="0" tIns="13335" rIns="0" bIns="0" rtlCol="0">
            <a:spAutoFit/>
          </a:bodyPr>
          <a:lstStyle/>
          <a:p>
            <a:pPr marL="12700">
              <a:lnSpc>
                <a:spcPct val="100000"/>
              </a:lnSpc>
              <a:spcBef>
                <a:spcPts val="105"/>
              </a:spcBef>
            </a:pPr>
            <a:r>
              <a:rPr sz="3600" spc="100" dirty="0"/>
              <a:t>Chuyển</a:t>
            </a:r>
            <a:r>
              <a:rPr sz="3600" spc="-340" dirty="0"/>
              <a:t> </a:t>
            </a:r>
            <a:r>
              <a:rPr sz="3600" spc="160" dirty="0"/>
              <a:t>đổi</a:t>
            </a:r>
            <a:r>
              <a:rPr sz="3600" spc="-320" dirty="0"/>
              <a:t> </a:t>
            </a:r>
            <a:r>
              <a:rPr sz="3600" spc="110" dirty="0"/>
              <a:t>kiểu</a:t>
            </a:r>
            <a:r>
              <a:rPr sz="3600" spc="-335" dirty="0"/>
              <a:t> </a:t>
            </a:r>
            <a:r>
              <a:rPr sz="3600" spc="155" dirty="0"/>
              <a:t>dữ</a:t>
            </a:r>
            <a:r>
              <a:rPr sz="3600" spc="-345" dirty="0"/>
              <a:t> </a:t>
            </a:r>
            <a:r>
              <a:rPr sz="3600" spc="135" dirty="0"/>
              <a:t>liệu</a:t>
            </a:r>
            <a:r>
              <a:rPr sz="3600" spc="-325" dirty="0"/>
              <a:t> </a:t>
            </a:r>
            <a:r>
              <a:rPr sz="3600" spc="30" dirty="0"/>
              <a:t>(casting)</a:t>
            </a:r>
            <a:endParaRPr sz="3600" spc="30" dirty="0"/>
          </a:p>
        </p:txBody>
      </p:sp>
      <p:sp>
        <p:nvSpPr>
          <p:cNvPr id="3" name="object 3"/>
          <p:cNvSpPr txBox="1"/>
          <p:nvPr/>
        </p:nvSpPr>
        <p:spPr>
          <a:xfrm>
            <a:off x="1576070" y="1646555"/>
            <a:ext cx="9585325" cy="3114040"/>
          </a:xfrm>
          <a:prstGeom prst="rect">
            <a:avLst/>
          </a:prstGeom>
        </p:spPr>
        <p:txBody>
          <a:bodyPr vert="horz" wrap="square" lIns="0" tIns="54610" rIns="0" bIns="0" rtlCol="0">
            <a:spAutoFit/>
          </a:bodyPr>
          <a:lstStyle/>
          <a:p>
            <a:pPr marL="268605" marR="103505" indent="-256540">
              <a:lnSpc>
                <a:spcPts val="2590"/>
              </a:lnSpc>
              <a:spcBef>
                <a:spcPts val="430"/>
              </a:spcBef>
              <a:buClr>
                <a:srgbClr val="EEC118"/>
              </a:buClr>
              <a:buFont typeface="Georgia" panose="02040502050405020303"/>
              <a:buChar char="•"/>
              <a:tabLst>
                <a:tab pos="268605" algn="l"/>
                <a:tab pos="269240" algn="l"/>
              </a:tabLst>
            </a:pPr>
            <a:r>
              <a:rPr sz="2800" spc="-55" dirty="0">
                <a:solidFill>
                  <a:srgbClr val="585858"/>
                </a:solidFill>
                <a:latin typeface="Arial" panose="020B0604020202020204"/>
                <a:cs typeface="Arial" panose="020B0604020202020204"/>
              </a:rPr>
              <a:t>Chuyển </a:t>
            </a:r>
            <a:r>
              <a:rPr sz="2800" spc="65" dirty="0">
                <a:solidFill>
                  <a:srgbClr val="585858"/>
                </a:solidFill>
                <a:latin typeface="Arial" panose="020B0604020202020204"/>
                <a:cs typeface="Arial" panose="020B0604020202020204"/>
              </a:rPr>
              <a:t>đổi </a:t>
            </a:r>
            <a:r>
              <a:rPr sz="2800" spc="-10" dirty="0">
                <a:solidFill>
                  <a:srgbClr val="585858"/>
                </a:solidFill>
                <a:latin typeface="Arial" panose="020B0604020202020204"/>
                <a:cs typeface="Arial" panose="020B0604020202020204"/>
              </a:rPr>
              <a:t>kiểu </a:t>
            </a:r>
            <a:r>
              <a:rPr sz="2800" spc="-135" dirty="0">
                <a:solidFill>
                  <a:srgbClr val="585858"/>
                </a:solidFill>
                <a:latin typeface="Arial" panose="020B0604020202020204"/>
                <a:cs typeface="Arial" panose="020B0604020202020204"/>
              </a:rPr>
              <a:t>sẽ  </a:t>
            </a:r>
            <a:r>
              <a:rPr sz="2800" spc="-90" dirty="0">
                <a:solidFill>
                  <a:srgbClr val="585858"/>
                </a:solidFill>
                <a:latin typeface="Arial" panose="020B0604020202020204"/>
                <a:cs typeface="Arial" panose="020B0604020202020204"/>
              </a:rPr>
              <a:t>được </a:t>
            </a:r>
            <a:r>
              <a:rPr sz="2800" spc="-30" dirty="0">
                <a:solidFill>
                  <a:srgbClr val="585858"/>
                </a:solidFill>
                <a:latin typeface="Arial" panose="020B0604020202020204"/>
                <a:cs typeface="Arial" panose="020B0604020202020204"/>
              </a:rPr>
              <a:t>thực </a:t>
            </a:r>
            <a:r>
              <a:rPr sz="2800" dirty="0">
                <a:solidFill>
                  <a:srgbClr val="585858"/>
                </a:solidFill>
                <a:latin typeface="Arial" panose="020B0604020202020204"/>
                <a:cs typeface="Arial" panose="020B0604020202020204"/>
              </a:rPr>
              <a:t>hiện </a:t>
            </a:r>
            <a:r>
              <a:rPr sz="2800" spc="-25" dirty="0">
                <a:solidFill>
                  <a:srgbClr val="585858"/>
                </a:solidFill>
                <a:latin typeface="Arial" panose="020B0604020202020204"/>
                <a:cs typeface="Arial" panose="020B0604020202020204"/>
              </a:rPr>
              <a:t>tự  </a:t>
            </a:r>
            <a:r>
              <a:rPr sz="2800" spc="60" dirty="0">
                <a:solidFill>
                  <a:srgbClr val="585858"/>
                </a:solidFill>
                <a:latin typeface="Arial" panose="020B0604020202020204"/>
                <a:cs typeface="Arial" panose="020B0604020202020204"/>
              </a:rPr>
              <a:t>động </a:t>
            </a:r>
            <a:r>
              <a:rPr sz="2800" spc="-15" dirty="0">
                <a:solidFill>
                  <a:srgbClr val="585858"/>
                </a:solidFill>
                <a:latin typeface="Arial" panose="020B0604020202020204"/>
                <a:cs typeface="Arial" panose="020B0604020202020204"/>
              </a:rPr>
              <a:t>nếu </a:t>
            </a:r>
            <a:r>
              <a:rPr sz="2800" spc="30" dirty="0">
                <a:solidFill>
                  <a:srgbClr val="585858"/>
                </a:solidFill>
                <a:latin typeface="Arial" panose="020B0604020202020204"/>
                <a:cs typeface="Arial" panose="020B0604020202020204"/>
              </a:rPr>
              <a:t>không </a:t>
            </a:r>
            <a:r>
              <a:rPr sz="2800" spc="-85" dirty="0">
                <a:solidFill>
                  <a:srgbClr val="585858"/>
                </a:solidFill>
                <a:latin typeface="Arial" panose="020B0604020202020204"/>
                <a:cs typeface="Arial" panose="020B0604020202020204"/>
              </a:rPr>
              <a:t>xảy  </a:t>
            </a:r>
            <a:r>
              <a:rPr sz="2800" spc="-40" dirty="0">
                <a:solidFill>
                  <a:srgbClr val="585858"/>
                </a:solidFill>
                <a:latin typeface="Arial" panose="020B0604020202020204"/>
                <a:cs typeface="Arial" panose="020B0604020202020204"/>
              </a:rPr>
              <a:t>ra </a:t>
            </a:r>
            <a:r>
              <a:rPr sz="2800" spc="30" dirty="0">
                <a:solidFill>
                  <a:srgbClr val="585858"/>
                </a:solidFill>
                <a:latin typeface="Arial" panose="020B0604020202020204"/>
                <a:cs typeface="Arial" panose="020B0604020202020204"/>
              </a:rPr>
              <a:t>mất mát </a:t>
            </a:r>
            <a:r>
              <a:rPr sz="2800" spc="65" dirty="0">
                <a:solidFill>
                  <a:srgbClr val="585858"/>
                </a:solidFill>
                <a:latin typeface="Arial" panose="020B0604020202020204"/>
                <a:cs typeface="Arial" panose="020B0604020202020204"/>
              </a:rPr>
              <a:t>thông</a:t>
            </a:r>
            <a:r>
              <a:rPr sz="2800" spc="-114" dirty="0">
                <a:solidFill>
                  <a:srgbClr val="585858"/>
                </a:solidFill>
                <a:latin typeface="Arial" panose="020B0604020202020204"/>
                <a:cs typeface="Arial" panose="020B0604020202020204"/>
              </a:rPr>
              <a:t> </a:t>
            </a:r>
            <a:r>
              <a:rPr sz="2800" spc="70" dirty="0">
                <a:solidFill>
                  <a:srgbClr val="585858"/>
                </a:solidFill>
                <a:latin typeface="Arial" panose="020B0604020202020204"/>
                <a:cs typeface="Arial" panose="020B0604020202020204"/>
              </a:rPr>
              <a:t>tin</a:t>
            </a:r>
            <a:endParaRPr sz="2800" spc="70" dirty="0">
              <a:solidFill>
                <a:srgbClr val="585858"/>
              </a:solidFill>
              <a:latin typeface="Arial" panose="020B0604020202020204"/>
              <a:cs typeface="Arial" panose="020B0604020202020204"/>
            </a:endParaRPr>
          </a:p>
          <a:p>
            <a:pPr marL="268605" marR="103505" indent="-256540">
              <a:lnSpc>
                <a:spcPts val="2590"/>
              </a:lnSpc>
              <a:spcBef>
                <a:spcPts val="430"/>
              </a:spcBef>
              <a:buClr>
                <a:srgbClr val="EEC118"/>
              </a:buClr>
              <a:buFont typeface="Georgia" panose="02040502050405020303"/>
              <a:buChar char="•"/>
              <a:tabLst>
                <a:tab pos="268605" algn="l"/>
                <a:tab pos="269240" algn="l"/>
              </a:tabLst>
            </a:pPr>
            <a:endParaRPr sz="2800">
              <a:latin typeface="Arial" panose="020B0604020202020204"/>
              <a:cs typeface="Arial" panose="020B0604020202020204"/>
            </a:endParaRPr>
          </a:p>
          <a:p>
            <a:pPr marL="314325">
              <a:lnSpc>
                <a:spcPts val="2280"/>
              </a:lnSpc>
              <a:spcBef>
                <a:spcPts val="730"/>
              </a:spcBef>
              <a:tabLst>
                <a:tab pos="561340" algn="l"/>
              </a:tabLst>
            </a:pPr>
            <a:r>
              <a:rPr sz="2800" dirty="0">
                <a:solidFill>
                  <a:srgbClr val="585858"/>
                </a:solidFill>
                <a:latin typeface="Georgia" panose="02040502050405020303"/>
                <a:cs typeface="Georgia" panose="02040502050405020303"/>
              </a:rPr>
              <a:t>▫	</a:t>
            </a:r>
            <a:r>
              <a:rPr sz="2800" spc="20" dirty="0">
                <a:solidFill>
                  <a:srgbClr val="585858"/>
                </a:solidFill>
                <a:latin typeface="Arial" panose="020B0604020202020204"/>
                <a:cs typeface="Arial" panose="020B0604020202020204"/>
              </a:rPr>
              <a:t>byte </a:t>
            </a:r>
            <a:r>
              <a:rPr sz="2800" spc="5" dirty="0">
                <a:solidFill>
                  <a:srgbClr val="585858"/>
                </a:solidFill>
                <a:latin typeface="Wingdings" panose="05000000000000000000"/>
                <a:cs typeface="Wingdings" panose="05000000000000000000"/>
              </a:rPr>
              <a:t></a:t>
            </a:r>
            <a:r>
              <a:rPr sz="2800" spc="5" dirty="0">
                <a:solidFill>
                  <a:srgbClr val="585858"/>
                </a:solidFill>
                <a:latin typeface="Times New Roman" panose="02020603050405020304"/>
                <a:cs typeface="Times New Roman" panose="02020603050405020304"/>
              </a:rPr>
              <a:t> </a:t>
            </a:r>
            <a:r>
              <a:rPr sz="2800" spc="25" dirty="0">
                <a:solidFill>
                  <a:srgbClr val="585858"/>
                </a:solidFill>
                <a:latin typeface="Arial" panose="020B0604020202020204"/>
                <a:cs typeface="Arial" panose="020B0604020202020204"/>
              </a:rPr>
              <a:t>short </a:t>
            </a:r>
            <a:r>
              <a:rPr sz="2800" spc="5" dirty="0">
                <a:solidFill>
                  <a:srgbClr val="585858"/>
                </a:solidFill>
                <a:latin typeface="Wingdings" panose="05000000000000000000"/>
                <a:cs typeface="Wingdings" panose="05000000000000000000"/>
              </a:rPr>
              <a:t></a:t>
            </a:r>
            <a:r>
              <a:rPr sz="2800" spc="5" dirty="0">
                <a:solidFill>
                  <a:srgbClr val="585858"/>
                </a:solidFill>
                <a:latin typeface="Times New Roman" panose="02020603050405020304"/>
                <a:cs typeface="Times New Roman" panose="02020603050405020304"/>
              </a:rPr>
              <a:t> </a:t>
            </a:r>
            <a:r>
              <a:rPr sz="2800" spc="55" dirty="0">
                <a:solidFill>
                  <a:srgbClr val="585858"/>
                </a:solidFill>
                <a:latin typeface="Arial" panose="020B0604020202020204"/>
                <a:cs typeface="Arial" panose="020B0604020202020204"/>
              </a:rPr>
              <a:t>int</a:t>
            </a:r>
            <a:r>
              <a:rPr sz="2800" spc="-55" dirty="0">
                <a:solidFill>
                  <a:srgbClr val="585858"/>
                </a:solidFill>
                <a:latin typeface="Arial" panose="020B0604020202020204"/>
                <a:cs typeface="Arial" panose="020B0604020202020204"/>
              </a:rPr>
              <a:t> </a:t>
            </a:r>
            <a:r>
              <a:rPr sz="2800" spc="5" dirty="0">
                <a:solidFill>
                  <a:srgbClr val="585858"/>
                </a:solidFill>
                <a:latin typeface="Wingdings" panose="05000000000000000000"/>
                <a:cs typeface="Wingdings" panose="05000000000000000000"/>
              </a:rPr>
              <a:t></a:t>
            </a:r>
            <a:r>
              <a:rPr sz="2800" spc="40" dirty="0">
                <a:solidFill>
                  <a:srgbClr val="585858"/>
                </a:solidFill>
                <a:latin typeface="Arial" panose="020B0604020202020204"/>
                <a:cs typeface="Arial" panose="020B0604020202020204"/>
              </a:rPr>
              <a:t>long </a:t>
            </a:r>
            <a:r>
              <a:rPr sz="2800" dirty="0">
                <a:solidFill>
                  <a:srgbClr val="585858"/>
                </a:solidFill>
                <a:latin typeface="Wingdings" panose="05000000000000000000"/>
                <a:cs typeface="Wingdings" panose="05000000000000000000"/>
              </a:rPr>
              <a:t></a:t>
            </a:r>
            <a:r>
              <a:rPr sz="2800" dirty="0">
                <a:solidFill>
                  <a:srgbClr val="585858"/>
                </a:solidFill>
                <a:latin typeface="Times New Roman" panose="02020603050405020304"/>
                <a:cs typeface="Times New Roman" panose="02020603050405020304"/>
              </a:rPr>
              <a:t> </a:t>
            </a:r>
            <a:r>
              <a:rPr sz="2800" spc="30" dirty="0">
                <a:solidFill>
                  <a:srgbClr val="585858"/>
                </a:solidFill>
                <a:latin typeface="Arial" panose="020B0604020202020204"/>
                <a:cs typeface="Arial" panose="020B0604020202020204"/>
              </a:rPr>
              <a:t>float </a:t>
            </a:r>
            <a:r>
              <a:rPr sz="2800" dirty="0">
                <a:solidFill>
                  <a:srgbClr val="585858"/>
                </a:solidFill>
                <a:latin typeface="Wingdings" panose="05000000000000000000"/>
                <a:cs typeface="Wingdings" panose="05000000000000000000"/>
              </a:rPr>
              <a:t></a:t>
            </a:r>
            <a:r>
              <a:rPr sz="2800" spc="-25" dirty="0">
                <a:solidFill>
                  <a:srgbClr val="585858"/>
                </a:solidFill>
                <a:latin typeface="Times New Roman" panose="02020603050405020304"/>
                <a:cs typeface="Times New Roman" panose="02020603050405020304"/>
              </a:rPr>
              <a:t> </a:t>
            </a:r>
            <a:r>
              <a:rPr sz="2800" spc="30" dirty="0">
                <a:solidFill>
                  <a:srgbClr val="585858"/>
                </a:solidFill>
                <a:latin typeface="Arial" panose="020B0604020202020204"/>
                <a:cs typeface="Arial" panose="020B0604020202020204"/>
              </a:rPr>
              <a:t>double</a:t>
            </a:r>
            <a:endParaRPr sz="2800">
              <a:latin typeface="Arial" panose="020B0604020202020204"/>
              <a:cs typeface="Arial" panose="020B0604020202020204"/>
            </a:endParaRPr>
          </a:p>
          <a:p>
            <a:pPr marL="268605" marR="5080" indent="-256540">
              <a:lnSpc>
                <a:spcPct val="90000"/>
              </a:lnSpc>
              <a:spcBef>
                <a:spcPts val="1795"/>
              </a:spcBef>
              <a:buClr>
                <a:srgbClr val="EEC118"/>
              </a:buClr>
              <a:buFont typeface="Georgia" panose="02040502050405020303"/>
              <a:buChar char="•"/>
              <a:tabLst>
                <a:tab pos="268605" algn="l"/>
                <a:tab pos="269240" algn="l"/>
              </a:tabLst>
            </a:pPr>
            <a:endParaRPr sz="2800" spc="-160" dirty="0">
              <a:solidFill>
                <a:srgbClr val="585858"/>
              </a:solidFill>
              <a:latin typeface="Arial" panose="020B0604020202020204"/>
              <a:cs typeface="Arial" panose="020B0604020202020204"/>
            </a:endParaRPr>
          </a:p>
          <a:p>
            <a:pPr marL="268605" marR="5080" indent="-256540">
              <a:lnSpc>
                <a:spcPct val="90000"/>
              </a:lnSpc>
              <a:spcBef>
                <a:spcPts val="1795"/>
              </a:spcBef>
              <a:buClr>
                <a:srgbClr val="EEC118"/>
              </a:buClr>
              <a:buFont typeface="Georgia" panose="02040502050405020303"/>
              <a:buChar char="•"/>
              <a:tabLst>
                <a:tab pos="268605" algn="l"/>
                <a:tab pos="269240" algn="l"/>
              </a:tabLst>
            </a:pPr>
            <a:r>
              <a:rPr sz="2800" spc="-160" dirty="0">
                <a:solidFill>
                  <a:srgbClr val="585858"/>
                </a:solidFill>
                <a:latin typeface="Arial" panose="020B0604020202020204"/>
                <a:cs typeface="Arial" panose="020B0604020202020204"/>
              </a:rPr>
              <a:t>Ép </a:t>
            </a:r>
            <a:r>
              <a:rPr sz="2800" spc="-10" dirty="0">
                <a:solidFill>
                  <a:srgbClr val="585858"/>
                </a:solidFill>
                <a:latin typeface="Arial" panose="020B0604020202020204"/>
                <a:cs typeface="Arial" panose="020B0604020202020204"/>
              </a:rPr>
              <a:t>kiểu </a:t>
            </a:r>
            <a:r>
              <a:rPr sz="2800" spc="-30" dirty="0">
                <a:solidFill>
                  <a:srgbClr val="585858"/>
                </a:solidFill>
                <a:latin typeface="Arial" panose="020B0604020202020204"/>
                <a:cs typeface="Arial" panose="020B0604020202020204"/>
              </a:rPr>
              <a:t>trực </a:t>
            </a:r>
            <a:r>
              <a:rPr sz="2800" spc="45" dirty="0">
                <a:solidFill>
                  <a:srgbClr val="585858"/>
                </a:solidFill>
                <a:latin typeface="Arial" panose="020B0604020202020204"/>
                <a:cs typeface="Arial" panose="020B0604020202020204"/>
              </a:rPr>
              <a:t>tiếp  </a:t>
            </a:r>
            <a:r>
              <a:rPr sz="2800" dirty="0">
                <a:solidFill>
                  <a:srgbClr val="585858"/>
                </a:solidFill>
                <a:latin typeface="Arial" panose="020B0604020202020204"/>
                <a:cs typeface="Arial" panose="020B0604020202020204"/>
              </a:rPr>
              <a:t>(explicit </a:t>
            </a:r>
            <a:r>
              <a:rPr sz="2800" spc="-65" dirty="0">
                <a:solidFill>
                  <a:srgbClr val="585858"/>
                </a:solidFill>
                <a:latin typeface="Arial" panose="020B0604020202020204"/>
                <a:cs typeface="Arial" panose="020B0604020202020204"/>
              </a:rPr>
              <a:t>cast) </a:t>
            </a:r>
            <a:r>
              <a:rPr sz="2800" spc="-90" dirty="0">
                <a:solidFill>
                  <a:srgbClr val="585858"/>
                </a:solidFill>
                <a:latin typeface="Arial" panose="020B0604020202020204"/>
                <a:cs typeface="Arial" panose="020B0604020202020204"/>
              </a:rPr>
              <a:t>được  </a:t>
            </a:r>
            <a:r>
              <a:rPr sz="2800" spc="-35" dirty="0">
                <a:solidFill>
                  <a:srgbClr val="585858"/>
                </a:solidFill>
                <a:latin typeface="Arial" panose="020B0604020202020204"/>
                <a:cs typeface="Arial" panose="020B0604020202020204"/>
              </a:rPr>
              <a:t>yêu </a:t>
            </a:r>
            <a:r>
              <a:rPr sz="2800" spc="-65" dirty="0">
                <a:solidFill>
                  <a:srgbClr val="585858"/>
                </a:solidFill>
                <a:latin typeface="Arial" panose="020B0604020202020204"/>
                <a:cs typeface="Arial" panose="020B0604020202020204"/>
              </a:rPr>
              <a:t>cầu </a:t>
            </a:r>
            <a:r>
              <a:rPr sz="2800" spc="-15" dirty="0">
                <a:solidFill>
                  <a:srgbClr val="585858"/>
                </a:solidFill>
                <a:latin typeface="Arial" panose="020B0604020202020204"/>
                <a:cs typeface="Arial" panose="020B0604020202020204"/>
              </a:rPr>
              <a:t>nếu </a:t>
            </a:r>
            <a:r>
              <a:rPr sz="2800" spc="-10" dirty="0">
                <a:solidFill>
                  <a:srgbClr val="585858"/>
                </a:solidFill>
                <a:latin typeface="Arial" panose="020B0604020202020204"/>
                <a:cs typeface="Arial" panose="020B0604020202020204"/>
              </a:rPr>
              <a:t>có </a:t>
            </a:r>
            <a:r>
              <a:rPr sz="2800" spc="35" dirty="0">
                <a:solidFill>
                  <a:srgbClr val="585858"/>
                </a:solidFill>
                <a:latin typeface="Arial" panose="020B0604020202020204"/>
                <a:cs typeface="Arial" panose="020B0604020202020204"/>
              </a:rPr>
              <a:t>“nguy  </a:t>
            </a:r>
            <a:r>
              <a:rPr sz="2800" spc="-50" dirty="0">
                <a:solidFill>
                  <a:srgbClr val="585858"/>
                </a:solidFill>
                <a:latin typeface="Arial" panose="020B0604020202020204"/>
                <a:cs typeface="Arial" panose="020B0604020202020204"/>
              </a:rPr>
              <a:t>cơ” </a:t>
            </a:r>
            <a:r>
              <a:rPr sz="2800" spc="20" dirty="0">
                <a:solidFill>
                  <a:srgbClr val="585858"/>
                </a:solidFill>
                <a:latin typeface="Arial" panose="020B0604020202020204"/>
                <a:cs typeface="Arial" panose="020B0604020202020204"/>
              </a:rPr>
              <a:t>giảm </a:t>
            </a:r>
            <a:r>
              <a:rPr sz="2800" spc="75" dirty="0">
                <a:solidFill>
                  <a:srgbClr val="585858"/>
                </a:solidFill>
                <a:latin typeface="Arial" panose="020B0604020202020204"/>
                <a:cs typeface="Arial" panose="020B0604020202020204"/>
              </a:rPr>
              <a:t>độ </a:t>
            </a:r>
            <a:r>
              <a:rPr sz="2800" spc="-25" dirty="0">
                <a:solidFill>
                  <a:srgbClr val="585858"/>
                </a:solidFill>
                <a:latin typeface="Arial" panose="020B0604020202020204"/>
                <a:cs typeface="Arial" panose="020B0604020202020204"/>
              </a:rPr>
              <a:t>chính  </a:t>
            </a:r>
            <a:r>
              <a:rPr sz="2800" spc="-105" dirty="0">
                <a:solidFill>
                  <a:srgbClr val="585858"/>
                </a:solidFill>
                <a:latin typeface="Arial" panose="020B0604020202020204"/>
                <a:cs typeface="Arial" panose="020B0604020202020204"/>
              </a:rPr>
              <a:t>xác</a:t>
            </a:r>
            <a:endParaRPr sz="2800">
              <a:latin typeface="Arial" panose="020B0604020202020204"/>
              <a:cs typeface="Arial" panose="020B0604020202020204"/>
            </a:endParaRPr>
          </a:p>
        </p:txBody>
      </p:sp>
      <p:sp>
        <p:nvSpPr>
          <p:cNvPr id="5" name="object 5"/>
          <p:cNvSpPr txBox="1">
            <a:spLocks noGrp="1"/>
          </p:cNvSpPr>
          <p:nvPr>
            <p:ph type="sldNum" sz="quarter" idx="12"/>
          </p:nvPr>
        </p:nvSpPr>
        <p:spPr>
          <a:prstGeom prst="rect">
            <a:avLst/>
          </a:prstGeom>
        </p:spPr>
        <p:txBody>
          <a:bodyPr vert="horz" wrap="square" lIns="0" tIns="6350" rIns="0" bIns="0" rtlCol="0">
            <a:spAutoFit/>
          </a:bodyPr>
          <a:lstStyle/>
          <a:p>
            <a:pPr marL="38100">
              <a:lnSpc>
                <a:spcPct val="100000"/>
              </a:lnSpc>
              <a:spcBef>
                <a:spcPts val="50"/>
              </a:spcBef>
            </a:pPr>
            <a:fld id="{81D60167-4931-47E6-BA6A-407CBD079E47}" type="slidenum">
              <a:rPr spc="-90" dirty="0"/>
            </a:fld>
            <a:endParaRPr spc="-9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84020" y="1005840"/>
            <a:ext cx="8531225" cy="5347335"/>
          </a:xfrm>
          <a:custGeom>
            <a:avLst/>
            <a:gdLst/>
            <a:ahLst/>
            <a:cxnLst/>
            <a:rect l="l" t="t" r="r" b="b"/>
            <a:pathLst>
              <a:path w="9144000" h="6858000">
                <a:moveTo>
                  <a:pt x="9144000" y="0"/>
                </a:moveTo>
                <a:lnTo>
                  <a:pt x="0" y="0"/>
                </a:lnTo>
                <a:lnTo>
                  <a:pt x="0" y="6858000"/>
                </a:lnTo>
                <a:lnTo>
                  <a:pt x="9144000" y="6858000"/>
                </a:lnTo>
                <a:lnTo>
                  <a:pt x="9144000" y="0"/>
                </a:lnTo>
                <a:close/>
              </a:path>
            </a:pathLst>
          </a:custGeom>
          <a:solidFill>
            <a:srgbClr val="F1F1F1"/>
          </a:solidFill>
        </p:spPr>
        <p:txBody>
          <a:bodyPr wrap="square" lIns="0" tIns="0" rIns="0" bIns="0" rtlCol="0"/>
          <a:lstStyle/>
          <a:p/>
        </p:txBody>
      </p:sp>
      <p:sp>
        <p:nvSpPr>
          <p:cNvPr id="8" name="object 8"/>
          <p:cNvSpPr txBox="1">
            <a:spLocks noGrp="1"/>
          </p:cNvSpPr>
          <p:nvPr>
            <p:ph type="title"/>
          </p:nvPr>
        </p:nvSpPr>
        <p:spPr>
          <a:xfrm>
            <a:off x="1684020" y="274130"/>
            <a:ext cx="4780280" cy="566420"/>
          </a:xfrm>
          <a:prstGeom prst="rect">
            <a:avLst/>
          </a:prstGeom>
        </p:spPr>
        <p:txBody>
          <a:bodyPr vert="horz" wrap="square" lIns="0" tIns="12700" rIns="0" bIns="0" rtlCol="0">
            <a:spAutoFit/>
          </a:bodyPr>
          <a:lstStyle/>
          <a:p>
            <a:pPr marL="12700">
              <a:lnSpc>
                <a:spcPct val="100000"/>
              </a:lnSpc>
              <a:spcBef>
                <a:spcPts val="100"/>
              </a:spcBef>
            </a:pPr>
            <a:r>
              <a:rPr sz="3600" spc="25" dirty="0">
                <a:solidFill>
                  <a:srgbClr val="585858"/>
                </a:solidFill>
              </a:rPr>
              <a:t>Ví</a:t>
            </a:r>
            <a:r>
              <a:rPr sz="3600" spc="-325" dirty="0">
                <a:solidFill>
                  <a:srgbClr val="585858"/>
                </a:solidFill>
              </a:rPr>
              <a:t> </a:t>
            </a:r>
            <a:r>
              <a:rPr sz="3600" spc="195" dirty="0">
                <a:solidFill>
                  <a:srgbClr val="585858"/>
                </a:solidFill>
              </a:rPr>
              <a:t>dụ</a:t>
            </a:r>
            <a:r>
              <a:rPr sz="3600" spc="-325" dirty="0">
                <a:solidFill>
                  <a:srgbClr val="585858"/>
                </a:solidFill>
              </a:rPr>
              <a:t> </a:t>
            </a:r>
            <a:r>
              <a:rPr sz="3600" spc="-395" dirty="0">
                <a:solidFill>
                  <a:srgbClr val="585858"/>
                </a:solidFill>
              </a:rPr>
              <a:t>-</a:t>
            </a:r>
            <a:r>
              <a:rPr sz="3600" spc="-325" dirty="0">
                <a:solidFill>
                  <a:srgbClr val="585858"/>
                </a:solidFill>
              </a:rPr>
              <a:t> </a:t>
            </a:r>
            <a:r>
              <a:rPr sz="3600" spc="125" dirty="0">
                <a:solidFill>
                  <a:srgbClr val="585858"/>
                </a:solidFill>
              </a:rPr>
              <a:t>chuyển</a:t>
            </a:r>
            <a:r>
              <a:rPr sz="3600" spc="-325" dirty="0">
                <a:solidFill>
                  <a:srgbClr val="585858"/>
                </a:solidFill>
              </a:rPr>
              <a:t> </a:t>
            </a:r>
            <a:r>
              <a:rPr sz="3600" spc="160" dirty="0">
                <a:solidFill>
                  <a:srgbClr val="585858"/>
                </a:solidFill>
              </a:rPr>
              <a:t>đổi</a:t>
            </a:r>
            <a:r>
              <a:rPr sz="3600" spc="-330" dirty="0">
                <a:solidFill>
                  <a:srgbClr val="585858"/>
                </a:solidFill>
              </a:rPr>
              <a:t> </a:t>
            </a:r>
            <a:r>
              <a:rPr sz="3600" spc="110" dirty="0">
                <a:solidFill>
                  <a:srgbClr val="585858"/>
                </a:solidFill>
              </a:rPr>
              <a:t>kiểu</a:t>
            </a:r>
            <a:endParaRPr sz="3600" spc="110" dirty="0">
              <a:solidFill>
                <a:srgbClr val="585858"/>
              </a:solidFill>
            </a:endParaRPr>
          </a:p>
        </p:txBody>
      </p:sp>
      <p:sp>
        <p:nvSpPr>
          <p:cNvPr id="9" name="object 9"/>
          <p:cNvSpPr txBox="1"/>
          <p:nvPr/>
        </p:nvSpPr>
        <p:spPr>
          <a:xfrm>
            <a:off x="2830957" y="1214373"/>
            <a:ext cx="5615305" cy="1844040"/>
          </a:xfrm>
          <a:prstGeom prst="rect">
            <a:avLst/>
          </a:prstGeom>
        </p:spPr>
        <p:txBody>
          <a:bodyPr vert="horz" wrap="square" lIns="0" tIns="13335" rIns="0" bIns="0" rtlCol="0">
            <a:spAutoFit/>
          </a:bodyPr>
          <a:lstStyle/>
          <a:p>
            <a:pPr marL="12700">
              <a:lnSpc>
                <a:spcPct val="100000"/>
              </a:lnSpc>
              <a:spcBef>
                <a:spcPts val="105"/>
              </a:spcBef>
              <a:tabLst>
                <a:tab pos="712470" algn="l"/>
                <a:tab pos="990600" algn="l"/>
                <a:tab pos="1270635" algn="l"/>
                <a:tab pos="2249170" algn="l"/>
                <a:tab pos="3645535" algn="l"/>
                <a:tab pos="4064000" algn="l"/>
                <a:tab pos="4344035" algn="l"/>
                <a:tab pos="4761865" algn="l"/>
              </a:tabLst>
            </a:pPr>
            <a:r>
              <a:rPr sz="2000" spc="155" dirty="0">
                <a:solidFill>
                  <a:srgbClr val="168991"/>
                </a:solidFill>
                <a:latin typeface="Arial" panose="020B0604020202020204"/>
                <a:cs typeface="Arial" panose="020B0604020202020204"/>
              </a:rPr>
              <a:t>long	</a:t>
            </a:r>
            <a:r>
              <a:rPr sz="2000" spc="-15" dirty="0">
                <a:solidFill>
                  <a:srgbClr val="168991"/>
                </a:solidFill>
                <a:latin typeface="Arial" panose="020B0604020202020204"/>
                <a:cs typeface="Arial" panose="020B0604020202020204"/>
              </a:rPr>
              <a:t>p	</a:t>
            </a:r>
            <a:r>
              <a:rPr sz="2000" spc="-70" dirty="0">
                <a:solidFill>
                  <a:srgbClr val="168991"/>
                </a:solidFill>
                <a:latin typeface="Arial" panose="020B0604020202020204"/>
                <a:cs typeface="Arial" panose="020B0604020202020204"/>
              </a:rPr>
              <a:t>=	</a:t>
            </a:r>
            <a:r>
              <a:rPr sz="2000" spc="245" dirty="0">
                <a:solidFill>
                  <a:srgbClr val="168991"/>
                </a:solidFill>
                <a:latin typeface="Arial" panose="020B0604020202020204"/>
                <a:cs typeface="Arial" panose="020B0604020202020204"/>
              </a:rPr>
              <a:t>(long)	</a:t>
            </a:r>
            <a:r>
              <a:rPr sz="2000" spc="105" dirty="0">
                <a:solidFill>
                  <a:srgbClr val="168991"/>
                </a:solidFill>
                <a:latin typeface="Arial" panose="020B0604020202020204"/>
                <a:cs typeface="Arial" panose="020B0604020202020204"/>
              </a:rPr>
              <a:t>12345.56;	</a:t>
            </a:r>
            <a:r>
              <a:rPr sz="2000" spc="545" dirty="0">
                <a:solidFill>
                  <a:srgbClr val="168991"/>
                </a:solidFill>
                <a:latin typeface="Arial" panose="020B0604020202020204"/>
                <a:cs typeface="Arial" panose="020B0604020202020204"/>
              </a:rPr>
              <a:t>//	</a:t>
            </a:r>
            <a:r>
              <a:rPr sz="2000" spc="-15" dirty="0">
                <a:solidFill>
                  <a:srgbClr val="168991"/>
                </a:solidFill>
                <a:latin typeface="Arial" panose="020B0604020202020204"/>
                <a:cs typeface="Arial" panose="020B0604020202020204"/>
              </a:rPr>
              <a:t>p	</a:t>
            </a:r>
            <a:r>
              <a:rPr sz="2000" spc="-75" dirty="0">
                <a:solidFill>
                  <a:srgbClr val="168991"/>
                </a:solidFill>
                <a:latin typeface="Arial" panose="020B0604020202020204"/>
                <a:cs typeface="Arial" panose="020B0604020202020204"/>
              </a:rPr>
              <a:t>==	</a:t>
            </a:r>
            <a:r>
              <a:rPr sz="2000" spc="-15" dirty="0">
                <a:solidFill>
                  <a:srgbClr val="168991"/>
                </a:solidFill>
                <a:latin typeface="Arial" panose="020B0604020202020204"/>
                <a:cs typeface="Arial" panose="020B0604020202020204"/>
              </a:rPr>
              <a:t>12345</a:t>
            </a:r>
            <a:endParaRPr sz="2000">
              <a:latin typeface="Arial" panose="020B0604020202020204"/>
              <a:cs typeface="Arial" panose="020B0604020202020204"/>
            </a:endParaRPr>
          </a:p>
          <a:p>
            <a:pPr marL="12700">
              <a:lnSpc>
                <a:spcPct val="100000"/>
              </a:lnSpc>
              <a:spcBef>
                <a:spcPts val="1560"/>
              </a:spcBef>
              <a:tabLst>
                <a:tab pos="572135" algn="l"/>
                <a:tab pos="851535" algn="l"/>
                <a:tab pos="1130935" algn="l"/>
                <a:tab pos="1828800" algn="l"/>
                <a:tab pos="2248535" algn="l"/>
                <a:tab pos="3084830" algn="l"/>
                <a:tab pos="3644900" algn="l"/>
                <a:tab pos="4063365" algn="l"/>
                <a:tab pos="4483100" algn="l"/>
                <a:tab pos="5181600" algn="l"/>
              </a:tabLst>
            </a:pPr>
            <a:r>
              <a:rPr sz="2000" spc="395" dirty="0">
                <a:solidFill>
                  <a:srgbClr val="168991"/>
                </a:solidFill>
                <a:latin typeface="Arial" panose="020B0604020202020204"/>
                <a:cs typeface="Arial" panose="020B0604020202020204"/>
              </a:rPr>
              <a:t>int</a:t>
            </a:r>
            <a:r>
              <a:rPr sz="2000" spc="395" dirty="0">
                <a:solidFill>
                  <a:srgbClr val="168991"/>
                </a:solidFill>
                <a:latin typeface="Arial" panose="020B0604020202020204"/>
                <a:cs typeface="Arial" panose="020B0604020202020204"/>
              </a:rPr>
              <a:t>	</a:t>
            </a:r>
            <a:r>
              <a:rPr sz="2000" spc="-15" dirty="0">
                <a:solidFill>
                  <a:srgbClr val="168991"/>
                </a:solidFill>
                <a:latin typeface="Arial" panose="020B0604020202020204"/>
                <a:cs typeface="Arial" panose="020B0604020202020204"/>
              </a:rPr>
              <a:t>g</a:t>
            </a:r>
            <a:r>
              <a:rPr sz="2000" spc="-15" dirty="0">
                <a:solidFill>
                  <a:srgbClr val="168991"/>
                </a:solidFill>
                <a:latin typeface="Arial" panose="020B0604020202020204"/>
                <a:cs typeface="Arial" panose="020B0604020202020204"/>
              </a:rPr>
              <a:t>	</a:t>
            </a:r>
            <a:r>
              <a:rPr sz="2000" spc="-70" dirty="0">
                <a:solidFill>
                  <a:srgbClr val="168991"/>
                </a:solidFill>
                <a:latin typeface="Arial" panose="020B0604020202020204"/>
                <a:cs typeface="Arial" panose="020B0604020202020204"/>
              </a:rPr>
              <a:t>=</a:t>
            </a:r>
            <a:r>
              <a:rPr sz="2000" spc="-70" dirty="0">
                <a:solidFill>
                  <a:srgbClr val="168991"/>
                </a:solidFill>
                <a:latin typeface="Arial" panose="020B0604020202020204"/>
                <a:cs typeface="Arial" panose="020B0604020202020204"/>
              </a:rPr>
              <a:t>	</a:t>
            </a:r>
            <a:r>
              <a:rPr sz="2000" spc="265" dirty="0">
                <a:solidFill>
                  <a:srgbClr val="168991"/>
                </a:solidFill>
                <a:latin typeface="Arial" panose="020B0604020202020204"/>
                <a:cs typeface="Arial" panose="020B0604020202020204"/>
              </a:rPr>
              <a:t>p;</a:t>
            </a:r>
            <a:r>
              <a:rPr sz="2000" spc="265" dirty="0">
                <a:solidFill>
                  <a:srgbClr val="168991"/>
                </a:solidFill>
                <a:latin typeface="Arial" panose="020B0604020202020204"/>
                <a:cs typeface="Arial" panose="020B0604020202020204"/>
              </a:rPr>
              <a:t>	</a:t>
            </a:r>
            <a:r>
              <a:rPr sz="2000" spc="545" dirty="0">
                <a:solidFill>
                  <a:srgbClr val="168991"/>
                </a:solidFill>
                <a:latin typeface="Arial" panose="020B0604020202020204"/>
                <a:cs typeface="Arial" panose="020B0604020202020204"/>
              </a:rPr>
              <a:t>//</a:t>
            </a:r>
            <a:r>
              <a:rPr sz="2000" spc="545" dirty="0">
                <a:solidFill>
                  <a:srgbClr val="168991"/>
                </a:solidFill>
                <a:latin typeface="Arial" panose="020B0604020202020204"/>
                <a:cs typeface="Arial" panose="020B0604020202020204"/>
              </a:rPr>
              <a:t>	</a:t>
            </a:r>
            <a:r>
              <a:rPr sz="2000" spc="40" dirty="0">
                <a:solidFill>
                  <a:srgbClr val="168991"/>
                </a:solidFill>
                <a:latin typeface="Arial" panose="020B0604020202020204"/>
                <a:cs typeface="Arial" panose="020B0604020202020204"/>
              </a:rPr>
              <a:t>k</a:t>
            </a:r>
            <a:r>
              <a:rPr sz="2000" spc="30" dirty="0">
                <a:solidFill>
                  <a:srgbClr val="168991"/>
                </a:solidFill>
                <a:latin typeface="Arial" panose="020B0604020202020204"/>
                <a:cs typeface="Arial" panose="020B0604020202020204"/>
              </a:rPr>
              <a:t>h</a:t>
            </a:r>
            <a:r>
              <a:rPr sz="2000" spc="-15" dirty="0">
                <a:solidFill>
                  <a:srgbClr val="168991"/>
                </a:solidFill>
                <a:latin typeface="Arial" panose="020B0604020202020204"/>
                <a:cs typeface="Arial" panose="020B0604020202020204"/>
              </a:rPr>
              <a:t>ông</a:t>
            </a:r>
            <a:r>
              <a:rPr sz="2000" dirty="0">
                <a:solidFill>
                  <a:srgbClr val="168991"/>
                </a:solidFill>
                <a:latin typeface="Arial" panose="020B0604020202020204"/>
                <a:cs typeface="Arial" panose="020B0604020202020204"/>
              </a:rPr>
              <a:t>	</a:t>
            </a:r>
            <a:r>
              <a:rPr sz="2000" spc="-80" dirty="0">
                <a:solidFill>
                  <a:srgbClr val="168991"/>
                </a:solidFill>
                <a:latin typeface="Arial" panose="020B0604020202020204"/>
                <a:cs typeface="Arial" panose="020B0604020202020204"/>
              </a:rPr>
              <a:t>hợp</a:t>
            </a:r>
            <a:r>
              <a:rPr sz="2000" dirty="0">
                <a:solidFill>
                  <a:srgbClr val="168991"/>
                </a:solidFill>
                <a:latin typeface="Arial" panose="020B0604020202020204"/>
                <a:cs typeface="Arial" panose="020B0604020202020204"/>
              </a:rPr>
              <a:t>	</a:t>
            </a:r>
            <a:r>
              <a:rPr sz="2000" spc="320" dirty="0">
                <a:solidFill>
                  <a:srgbClr val="168991"/>
                </a:solidFill>
                <a:latin typeface="Arial" panose="020B0604020202020204"/>
                <a:cs typeface="Arial" panose="020B0604020202020204"/>
              </a:rPr>
              <a:t>lệ</a:t>
            </a:r>
            <a:r>
              <a:rPr sz="2000" dirty="0">
                <a:solidFill>
                  <a:srgbClr val="168991"/>
                </a:solidFill>
                <a:latin typeface="Arial" panose="020B0604020202020204"/>
                <a:cs typeface="Arial" panose="020B0604020202020204"/>
              </a:rPr>
              <a:t>	</a:t>
            </a:r>
            <a:r>
              <a:rPr sz="2000" spc="-15" dirty="0">
                <a:solidFill>
                  <a:srgbClr val="168991"/>
                </a:solidFill>
                <a:latin typeface="Arial" panose="020B0604020202020204"/>
                <a:cs typeface="Arial" panose="020B0604020202020204"/>
              </a:rPr>
              <a:t>dù</a:t>
            </a:r>
            <a:r>
              <a:rPr sz="2000" dirty="0">
                <a:solidFill>
                  <a:srgbClr val="168991"/>
                </a:solidFill>
                <a:latin typeface="Arial" panose="020B0604020202020204"/>
                <a:cs typeface="Arial" panose="020B0604020202020204"/>
              </a:rPr>
              <a:t>	</a:t>
            </a:r>
            <a:r>
              <a:rPr sz="2000" spc="90" dirty="0">
                <a:solidFill>
                  <a:srgbClr val="168991"/>
                </a:solidFill>
                <a:latin typeface="Arial" panose="020B0604020202020204"/>
                <a:cs typeface="Arial" panose="020B0604020202020204"/>
              </a:rPr>
              <a:t>k</a:t>
            </a:r>
            <a:r>
              <a:rPr sz="2000" spc="210" dirty="0">
                <a:solidFill>
                  <a:srgbClr val="168991"/>
                </a:solidFill>
                <a:latin typeface="Arial" panose="020B0604020202020204"/>
                <a:cs typeface="Arial" panose="020B0604020202020204"/>
              </a:rPr>
              <a:t>iểu</a:t>
            </a:r>
            <a:r>
              <a:rPr sz="2000" dirty="0">
                <a:solidFill>
                  <a:srgbClr val="168991"/>
                </a:solidFill>
                <a:latin typeface="Arial" panose="020B0604020202020204"/>
                <a:cs typeface="Arial" panose="020B0604020202020204"/>
              </a:rPr>
              <a:t>	</a:t>
            </a:r>
            <a:r>
              <a:rPr sz="2000" spc="395" dirty="0">
                <a:solidFill>
                  <a:srgbClr val="168991"/>
                </a:solidFill>
                <a:latin typeface="Arial" panose="020B0604020202020204"/>
                <a:cs typeface="Arial" panose="020B0604020202020204"/>
              </a:rPr>
              <a:t>int</a:t>
            </a:r>
            <a:endParaRPr sz="2000">
              <a:latin typeface="Arial" panose="020B0604020202020204"/>
              <a:cs typeface="Arial" panose="020B0604020202020204"/>
            </a:endParaRPr>
          </a:p>
          <a:p>
            <a:pPr marL="1829435">
              <a:lnSpc>
                <a:spcPct val="100000"/>
              </a:lnSpc>
              <a:spcBef>
                <a:spcPts val="1560"/>
              </a:spcBef>
              <a:tabLst>
                <a:tab pos="2527300" algn="l"/>
                <a:tab pos="3084830" algn="l"/>
                <a:tab pos="3644265" algn="l"/>
                <a:tab pos="4203700" algn="l"/>
                <a:tab pos="4761865" algn="l"/>
              </a:tabLst>
            </a:pPr>
            <a:r>
              <a:rPr sz="2000" spc="290" dirty="0">
                <a:solidFill>
                  <a:srgbClr val="168991"/>
                </a:solidFill>
                <a:latin typeface="Arial" panose="020B0604020202020204"/>
                <a:cs typeface="Arial" panose="020B0604020202020204"/>
              </a:rPr>
              <a:t>//có	</a:t>
            </a:r>
            <a:r>
              <a:rPr sz="2000" spc="175" dirty="0">
                <a:solidFill>
                  <a:srgbClr val="168991"/>
                </a:solidFill>
                <a:latin typeface="Arial" panose="020B0604020202020204"/>
                <a:cs typeface="Arial" panose="020B0604020202020204"/>
              </a:rPr>
              <a:t>thể	</a:t>
            </a:r>
            <a:r>
              <a:rPr sz="2000" spc="135" dirty="0">
                <a:solidFill>
                  <a:srgbClr val="168991"/>
                </a:solidFill>
                <a:latin typeface="Arial" panose="020B0604020202020204"/>
                <a:cs typeface="Arial" panose="020B0604020202020204"/>
              </a:rPr>
              <a:t>lưu	</a:t>
            </a:r>
            <a:r>
              <a:rPr sz="2000" spc="210" dirty="0">
                <a:solidFill>
                  <a:srgbClr val="168991"/>
                </a:solidFill>
                <a:latin typeface="Arial" panose="020B0604020202020204"/>
                <a:cs typeface="Arial" panose="020B0604020202020204"/>
              </a:rPr>
              <a:t>giá	</a:t>
            </a:r>
            <a:r>
              <a:rPr sz="2000" spc="540" dirty="0">
                <a:solidFill>
                  <a:srgbClr val="168991"/>
                </a:solidFill>
                <a:latin typeface="Arial" panose="020B0604020202020204"/>
                <a:cs typeface="Arial" panose="020B0604020202020204"/>
              </a:rPr>
              <a:t>trị	</a:t>
            </a:r>
            <a:r>
              <a:rPr sz="2000" spc="-15" dirty="0">
                <a:solidFill>
                  <a:srgbClr val="168991"/>
                </a:solidFill>
                <a:latin typeface="Arial" panose="020B0604020202020204"/>
                <a:cs typeface="Arial" panose="020B0604020202020204"/>
              </a:rPr>
              <a:t>12345</a:t>
            </a:r>
            <a:endParaRPr sz="2000">
              <a:latin typeface="Arial" panose="020B0604020202020204"/>
              <a:cs typeface="Arial" panose="020B0604020202020204"/>
            </a:endParaRPr>
          </a:p>
          <a:p>
            <a:pPr marL="12700">
              <a:lnSpc>
                <a:spcPct val="100000"/>
              </a:lnSpc>
              <a:spcBef>
                <a:spcPts val="1560"/>
              </a:spcBef>
              <a:tabLst>
                <a:tab pos="712470" algn="l"/>
                <a:tab pos="990600" algn="l"/>
                <a:tab pos="1270635" algn="l"/>
              </a:tabLst>
            </a:pPr>
            <a:r>
              <a:rPr sz="2000" spc="125" dirty="0">
                <a:solidFill>
                  <a:srgbClr val="168991"/>
                </a:solidFill>
                <a:latin typeface="Arial" panose="020B0604020202020204"/>
                <a:cs typeface="Arial" panose="020B0604020202020204"/>
              </a:rPr>
              <a:t>char	</a:t>
            </a:r>
            <a:r>
              <a:rPr sz="2000" spc="100" dirty="0">
                <a:solidFill>
                  <a:srgbClr val="168991"/>
                </a:solidFill>
                <a:latin typeface="Arial" panose="020B0604020202020204"/>
                <a:cs typeface="Arial" panose="020B0604020202020204"/>
              </a:rPr>
              <a:t>c	</a:t>
            </a:r>
            <a:r>
              <a:rPr sz="2000" spc="-70" dirty="0">
                <a:solidFill>
                  <a:srgbClr val="168991"/>
                </a:solidFill>
                <a:latin typeface="Arial" panose="020B0604020202020204"/>
                <a:cs typeface="Arial" panose="020B0604020202020204"/>
              </a:rPr>
              <a:t>=	</a:t>
            </a:r>
            <a:r>
              <a:rPr sz="2000" spc="595" dirty="0">
                <a:solidFill>
                  <a:srgbClr val="168991"/>
                </a:solidFill>
                <a:latin typeface="Arial" panose="020B0604020202020204"/>
                <a:cs typeface="Arial" panose="020B0604020202020204"/>
              </a:rPr>
              <a:t>‘t’;</a:t>
            </a:r>
            <a:endParaRPr sz="2000">
              <a:latin typeface="Arial" panose="020B0604020202020204"/>
              <a:cs typeface="Arial" panose="020B0604020202020204"/>
            </a:endParaRPr>
          </a:p>
        </p:txBody>
      </p:sp>
      <p:graphicFrame>
        <p:nvGraphicFramePr>
          <p:cNvPr id="10" name="object 10"/>
          <p:cNvGraphicFramePr>
            <a:graphicFrameLocks noGrp="1"/>
          </p:cNvGraphicFramePr>
          <p:nvPr/>
        </p:nvGraphicFramePr>
        <p:xfrm>
          <a:off x="2830957" y="3628476"/>
          <a:ext cx="5801360" cy="1764030"/>
        </p:xfrm>
        <a:graphic>
          <a:graphicData uri="http://schemas.openxmlformats.org/drawingml/2006/table">
            <a:tbl>
              <a:tblPr firstRow="1" bandRow="1">
                <a:tableStyleId>{2D5ABB26-0587-4C30-8999-92F81FD0307C}</a:tableStyleId>
              </a:tblPr>
              <a:tblGrid>
                <a:gridCol w="801370"/>
                <a:gridCol w="279400"/>
                <a:gridCol w="358140"/>
                <a:gridCol w="4362450"/>
              </a:tblGrid>
              <a:tr h="378727">
                <a:tc>
                  <a:txBody>
                    <a:bodyPr/>
                    <a:lstStyle/>
                    <a:p>
                      <a:pPr marR="30480" algn="ctr">
                        <a:lnSpc>
                          <a:spcPts val="1890"/>
                        </a:lnSpc>
                        <a:tabLst>
                          <a:tab pos="559435" algn="l"/>
                        </a:tabLst>
                      </a:pPr>
                      <a:r>
                        <a:rPr sz="2000" spc="395" dirty="0">
                          <a:solidFill>
                            <a:srgbClr val="168991"/>
                          </a:solidFill>
                          <a:latin typeface="Arial" panose="020B0604020202020204"/>
                          <a:cs typeface="Arial" panose="020B0604020202020204"/>
                        </a:rPr>
                        <a:t>int	</a:t>
                      </a:r>
                      <a:r>
                        <a:rPr sz="2000" spc="655" dirty="0">
                          <a:solidFill>
                            <a:srgbClr val="168991"/>
                          </a:solidFill>
                          <a:latin typeface="Arial" panose="020B0604020202020204"/>
                          <a:cs typeface="Arial" panose="020B0604020202020204"/>
                        </a:rPr>
                        <a:t>j</a:t>
                      </a:r>
                      <a:endParaRPr sz="2000">
                        <a:latin typeface="Arial" panose="020B0604020202020204"/>
                        <a:cs typeface="Arial" panose="020B0604020202020204"/>
                      </a:endParaRPr>
                    </a:p>
                  </a:txBody>
                  <a:tcPr marL="0" marR="0" marT="0" marB="0">
                    <a:solidFill>
                      <a:srgbClr val="F1F1F1"/>
                    </a:solidFill>
                  </a:tcPr>
                </a:tc>
                <a:tc>
                  <a:txBody>
                    <a:bodyPr/>
                    <a:lstStyle/>
                    <a:p>
                      <a:pPr marL="635" algn="ctr">
                        <a:lnSpc>
                          <a:spcPts val="1890"/>
                        </a:lnSpc>
                      </a:pPr>
                      <a:r>
                        <a:rPr sz="2000" dirty="0">
                          <a:solidFill>
                            <a:srgbClr val="168991"/>
                          </a:solidFill>
                          <a:latin typeface="Arial" panose="020B0604020202020204"/>
                          <a:cs typeface="Arial" panose="020B0604020202020204"/>
                        </a:rPr>
                        <a:t>=</a:t>
                      </a:r>
                      <a:endParaRPr sz="2000">
                        <a:latin typeface="Arial" panose="020B0604020202020204"/>
                        <a:cs typeface="Arial" panose="020B0604020202020204"/>
                      </a:endParaRPr>
                    </a:p>
                  </a:txBody>
                  <a:tcPr marL="0" marR="0" marT="0" marB="0">
                    <a:solidFill>
                      <a:srgbClr val="F1F1F1"/>
                    </a:solidFill>
                  </a:tcPr>
                </a:tc>
                <a:tc>
                  <a:txBody>
                    <a:bodyPr/>
                    <a:lstStyle/>
                    <a:p>
                      <a:pPr marL="69215">
                        <a:lnSpc>
                          <a:spcPts val="1890"/>
                        </a:lnSpc>
                      </a:pPr>
                      <a:r>
                        <a:rPr sz="2000" dirty="0">
                          <a:solidFill>
                            <a:srgbClr val="168991"/>
                          </a:solidFill>
                          <a:latin typeface="Arial" panose="020B0604020202020204"/>
                          <a:cs typeface="Arial" panose="020B0604020202020204"/>
                        </a:rPr>
                        <a:t>c;</a:t>
                      </a:r>
                      <a:endParaRPr sz="2000">
                        <a:latin typeface="Arial" panose="020B0604020202020204"/>
                        <a:cs typeface="Arial" panose="020B0604020202020204"/>
                      </a:endParaRPr>
                    </a:p>
                  </a:txBody>
                  <a:tcPr marL="0" marR="0" marT="0" marB="0">
                    <a:solidFill>
                      <a:srgbClr val="F1F1F1"/>
                    </a:solidFill>
                  </a:tcPr>
                </a:tc>
                <a:tc>
                  <a:txBody>
                    <a:bodyPr/>
                    <a:lstStyle/>
                    <a:p>
                      <a:pPr marL="418465">
                        <a:lnSpc>
                          <a:spcPts val="1890"/>
                        </a:lnSpc>
                        <a:tabLst>
                          <a:tab pos="838200" algn="l"/>
                          <a:tab pos="1256665" algn="l"/>
                          <a:tab pos="1954530" algn="l"/>
                          <a:tab pos="2933065" algn="l"/>
                        </a:tabLst>
                      </a:pPr>
                      <a:r>
                        <a:rPr sz="2000" spc="545" dirty="0">
                          <a:solidFill>
                            <a:srgbClr val="168991"/>
                          </a:solidFill>
                          <a:latin typeface="Arial" panose="020B0604020202020204"/>
                          <a:cs typeface="Arial" panose="020B0604020202020204"/>
                        </a:rPr>
                        <a:t>//	</a:t>
                      </a:r>
                      <a:r>
                        <a:rPr sz="2000" spc="150" dirty="0">
                          <a:solidFill>
                            <a:srgbClr val="168991"/>
                          </a:solidFill>
                          <a:latin typeface="Arial" panose="020B0604020202020204"/>
                          <a:cs typeface="Arial" panose="020B0604020202020204"/>
                        </a:rPr>
                        <a:t>tự	</a:t>
                      </a:r>
                      <a:r>
                        <a:rPr sz="2000" spc="-20" dirty="0">
                          <a:solidFill>
                            <a:srgbClr val="168991"/>
                          </a:solidFill>
                          <a:latin typeface="Arial" panose="020B0604020202020204"/>
                          <a:cs typeface="Arial" panose="020B0604020202020204"/>
                        </a:rPr>
                        <a:t>động	</a:t>
                      </a:r>
                      <a:r>
                        <a:rPr sz="2000" spc="20" dirty="0">
                          <a:solidFill>
                            <a:srgbClr val="168991"/>
                          </a:solidFill>
                          <a:latin typeface="Arial" panose="020B0604020202020204"/>
                          <a:cs typeface="Arial" panose="020B0604020202020204"/>
                        </a:rPr>
                        <a:t>chuyển	</a:t>
                      </a:r>
                      <a:r>
                        <a:rPr sz="2000" spc="204" dirty="0">
                          <a:solidFill>
                            <a:srgbClr val="168991"/>
                          </a:solidFill>
                          <a:latin typeface="Arial" panose="020B0604020202020204"/>
                          <a:cs typeface="Arial" panose="020B0604020202020204"/>
                        </a:rPr>
                        <a:t>đổi</a:t>
                      </a:r>
                      <a:endParaRPr sz="2000">
                        <a:latin typeface="Arial" panose="020B0604020202020204"/>
                        <a:cs typeface="Arial" panose="020B0604020202020204"/>
                      </a:endParaRPr>
                    </a:p>
                  </a:txBody>
                  <a:tcPr marL="0" marR="0" marT="0" marB="0">
                    <a:solidFill>
                      <a:srgbClr val="F1F1F1"/>
                    </a:solidFill>
                  </a:tcPr>
                </a:tc>
              </a:tr>
              <a:tr h="503199">
                <a:tc>
                  <a:txBody>
                    <a:bodyPr/>
                    <a:lstStyle/>
                    <a:p>
                      <a:pPr marR="31115" algn="ctr">
                        <a:lnSpc>
                          <a:spcPct val="100000"/>
                        </a:lnSpc>
                        <a:spcBef>
                          <a:spcPts val="465"/>
                        </a:spcBef>
                      </a:pPr>
                      <a:r>
                        <a:rPr sz="2000" spc="210" dirty="0">
                          <a:solidFill>
                            <a:srgbClr val="168991"/>
                          </a:solidFill>
                          <a:latin typeface="Arial" panose="020B0604020202020204"/>
                          <a:cs typeface="Arial" panose="020B0604020202020204"/>
                        </a:rPr>
                        <a:t>short</a:t>
                      </a:r>
                      <a:endParaRPr sz="2000">
                        <a:latin typeface="Arial" panose="020B0604020202020204"/>
                        <a:cs typeface="Arial" panose="020B0604020202020204"/>
                      </a:endParaRPr>
                    </a:p>
                  </a:txBody>
                  <a:tcPr marL="0" marR="0" marT="59055" marB="0">
                    <a:solidFill>
                      <a:srgbClr val="F1F1F1"/>
                    </a:solidFill>
                  </a:tcPr>
                </a:tc>
                <a:tc>
                  <a:txBody>
                    <a:bodyPr/>
                    <a:lstStyle/>
                    <a:p>
                      <a:pPr algn="ctr">
                        <a:lnSpc>
                          <a:spcPct val="100000"/>
                        </a:lnSpc>
                        <a:spcBef>
                          <a:spcPts val="465"/>
                        </a:spcBef>
                      </a:pPr>
                      <a:r>
                        <a:rPr sz="2000" dirty="0">
                          <a:solidFill>
                            <a:srgbClr val="168991"/>
                          </a:solidFill>
                          <a:latin typeface="Arial" panose="020B0604020202020204"/>
                          <a:cs typeface="Arial" panose="020B0604020202020204"/>
                        </a:rPr>
                        <a:t>k</a:t>
                      </a:r>
                      <a:endParaRPr sz="2000">
                        <a:latin typeface="Arial" panose="020B0604020202020204"/>
                        <a:cs typeface="Arial" panose="020B0604020202020204"/>
                      </a:endParaRPr>
                    </a:p>
                  </a:txBody>
                  <a:tcPr marL="0" marR="0" marT="59055" marB="0">
                    <a:solidFill>
                      <a:srgbClr val="F1F1F1"/>
                    </a:solidFill>
                  </a:tcPr>
                </a:tc>
                <a:tc>
                  <a:txBody>
                    <a:bodyPr/>
                    <a:lstStyle/>
                    <a:p>
                      <a:pPr marL="69215" marR="3175">
                        <a:lnSpc>
                          <a:spcPct val="100000"/>
                        </a:lnSpc>
                        <a:spcBef>
                          <a:spcPts val="465"/>
                        </a:spcBef>
                      </a:pPr>
                      <a:r>
                        <a:rPr sz="2000" dirty="0">
                          <a:solidFill>
                            <a:srgbClr val="168991"/>
                          </a:solidFill>
                          <a:latin typeface="Arial" panose="020B0604020202020204"/>
                          <a:cs typeface="Arial" panose="020B0604020202020204"/>
                        </a:rPr>
                        <a:t>=</a:t>
                      </a:r>
                      <a:endParaRPr sz="2000">
                        <a:latin typeface="Arial" panose="020B0604020202020204"/>
                        <a:cs typeface="Arial" panose="020B0604020202020204"/>
                      </a:endParaRPr>
                    </a:p>
                  </a:txBody>
                  <a:tcPr marL="0" marR="0" marT="59055" marB="0">
                    <a:solidFill>
                      <a:srgbClr val="F1F1F1"/>
                    </a:solidFill>
                  </a:tcPr>
                </a:tc>
                <a:tc>
                  <a:txBody>
                    <a:bodyPr/>
                    <a:lstStyle/>
                    <a:p>
                      <a:pPr>
                        <a:lnSpc>
                          <a:spcPct val="100000"/>
                        </a:lnSpc>
                        <a:spcBef>
                          <a:spcPts val="465"/>
                        </a:spcBef>
                        <a:tabLst>
                          <a:tab pos="418465" algn="l"/>
                          <a:tab pos="837565" algn="l"/>
                          <a:tab pos="1674495" algn="l"/>
                          <a:tab pos="2233930" algn="l"/>
                        </a:tabLst>
                      </a:pPr>
                      <a:r>
                        <a:rPr sz="2000" spc="315" dirty="0">
                          <a:solidFill>
                            <a:srgbClr val="168991"/>
                          </a:solidFill>
                          <a:latin typeface="Arial" panose="020B0604020202020204"/>
                          <a:cs typeface="Arial" panose="020B0604020202020204"/>
                        </a:rPr>
                        <a:t>c;	</a:t>
                      </a:r>
                      <a:r>
                        <a:rPr sz="2000" spc="545" dirty="0">
                          <a:solidFill>
                            <a:srgbClr val="168991"/>
                          </a:solidFill>
                          <a:latin typeface="Arial" panose="020B0604020202020204"/>
                          <a:cs typeface="Arial" panose="020B0604020202020204"/>
                        </a:rPr>
                        <a:t>//	</a:t>
                      </a:r>
                      <a:r>
                        <a:rPr sz="2000" spc="10" dirty="0">
                          <a:solidFill>
                            <a:srgbClr val="168991"/>
                          </a:solidFill>
                          <a:latin typeface="Arial" panose="020B0604020202020204"/>
                          <a:cs typeface="Arial" panose="020B0604020202020204"/>
                        </a:rPr>
                        <a:t>không	</a:t>
                      </a:r>
                      <a:r>
                        <a:rPr sz="2000" spc="-80" dirty="0">
                          <a:solidFill>
                            <a:srgbClr val="168991"/>
                          </a:solidFill>
                          <a:latin typeface="Arial" panose="020B0604020202020204"/>
                          <a:cs typeface="Arial" panose="020B0604020202020204"/>
                        </a:rPr>
                        <a:t>hợp	</a:t>
                      </a:r>
                      <a:r>
                        <a:rPr sz="2000" spc="320" dirty="0">
                          <a:solidFill>
                            <a:srgbClr val="168991"/>
                          </a:solidFill>
                          <a:latin typeface="Arial" panose="020B0604020202020204"/>
                          <a:cs typeface="Arial" panose="020B0604020202020204"/>
                        </a:rPr>
                        <a:t>lệ</a:t>
                      </a:r>
                      <a:endParaRPr sz="2000">
                        <a:latin typeface="Arial" panose="020B0604020202020204"/>
                        <a:cs typeface="Arial" panose="020B0604020202020204"/>
                      </a:endParaRPr>
                    </a:p>
                  </a:txBody>
                  <a:tcPr marL="0" marR="0" marT="59055" marB="0">
                    <a:solidFill>
                      <a:srgbClr val="F1F1F1"/>
                    </a:solidFill>
                  </a:tcPr>
                </a:tc>
              </a:tr>
              <a:tr h="503071">
                <a:tc>
                  <a:txBody>
                    <a:bodyPr/>
                    <a:lstStyle/>
                    <a:p>
                      <a:pPr marR="29845" algn="ctr">
                        <a:lnSpc>
                          <a:spcPct val="100000"/>
                        </a:lnSpc>
                        <a:spcBef>
                          <a:spcPts val="465"/>
                        </a:spcBef>
                      </a:pPr>
                      <a:r>
                        <a:rPr sz="2000" spc="210" dirty="0">
                          <a:solidFill>
                            <a:srgbClr val="168991"/>
                          </a:solidFill>
                          <a:latin typeface="Arial" panose="020B0604020202020204"/>
                          <a:cs typeface="Arial" panose="020B0604020202020204"/>
                        </a:rPr>
                        <a:t>short</a:t>
                      </a:r>
                      <a:endParaRPr sz="2000">
                        <a:latin typeface="Arial" panose="020B0604020202020204"/>
                        <a:cs typeface="Arial" panose="020B0604020202020204"/>
                      </a:endParaRPr>
                    </a:p>
                  </a:txBody>
                  <a:tcPr marL="0" marR="0" marT="59055" marB="0">
                    <a:solidFill>
                      <a:srgbClr val="F1F1F1"/>
                    </a:solidFill>
                  </a:tcPr>
                </a:tc>
                <a:tc>
                  <a:txBody>
                    <a:bodyPr/>
                    <a:lstStyle/>
                    <a:p>
                      <a:pPr marL="635" algn="ctr">
                        <a:lnSpc>
                          <a:spcPct val="100000"/>
                        </a:lnSpc>
                        <a:spcBef>
                          <a:spcPts val="465"/>
                        </a:spcBef>
                      </a:pPr>
                      <a:r>
                        <a:rPr sz="2000" dirty="0">
                          <a:solidFill>
                            <a:srgbClr val="168991"/>
                          </a:solidFill>
                          <a:latin typeface="Arial" panose="020B0604020202020204"/>
                          <a:cs typeface="Arial" panose="020B0604020202020204"/>
                        </a:rPr>
                        <a:t>k</a:t>
                      </a:r>
                      <a:endParaRPr sz="2000">
                        <a:latin typeface="Arial" panose="020B0604020202020204"/>
                        <a:cs typeface="Arial" panose="020B0604020202020204"/>
                      </a:endParaRPr>
                    </a:p>
                  </a:txBody>
                  <a:tcPr marL="0" marR="0" marT="59055" marB="0">
                    <a:solidFill>
                      <a:srgbClr val="F1F1F1"/>
                    </a:solidFill>
                  </a:tcPr>
                </a:tc>
                <a:tc>
                  <a:txBody>
                    <a:bodyPr/>
                    <a:lstStyle/>
                    <a:p>
                      <a:pPr marL="69215" marR="3175">
                        <a:lnSpc>
                          <a:spcPct val="100000"/>
                        </a:lnSpc>
                        <a:spcBef>
                          <a:spcPts val="465"/>
                        </a:spcBef>
                      </a:pPr>
                      <a:r>
                        <a:rPr sz="2000" dirty="0">
                          <a:solidFill>
                            <a:srgbClr val="168991"/>
                          </a:solidFill>
                          <a:latin typeface="Arial" panose="020B0604020202020204"/>
                          <a:cs typeface="Arial" panose="020B0604020202020204"/>
                        </a:rPr>
                        <a:t>=</a:t>
                      </a:r>
                      <a:endParaRPr sz="2000">
                        <a:latin typeface="Arial" panose="020B0604020202020204"/>
                        <a:cs typeface="Arial" panose="020B0604020202020204"/>
                      </a:endParaRPr>
                    </a:p>
                  </a:txBody>
                  <a:tcPr marL="0" marR="0" marT="59055" marB="0">
                    <a:solidFill>
                      <a:srgbClr val="F1F1F1"/>
                    </a:solidFill>
                  </a:tcPr>
                </a:tc>
                <a:tc>
                  <a:txBody>
                    <a:bodyPr/>
                    <a:lstStyle/>
                    <a:p>
                      <a:pPr>
                        <a:lnSpc>
                          <a:spcPct val="100000"/>
                        </a:lnSpc>
                        <a:spcBef>
                          <a:spcPts val="465"/>
                        </a:spcBef>
                        <a:tabLst>
                          <a:tab pos="1116965" algn="l"/>
                          <a:tab pos="1536065" algn="l"/>
                          <a:tab pos="1954530" algn="l"/>
                          <a:tab pos="2374900" algn="l"/>
                          <a:tab pos="3072765" algn="l"/>
                          <a:tab pos="3771265" algn="l"/>
                        </a:tabLst>
                      </a:pPr>
                      <a:r>
                        <a:rPr sz="2000" spc="270" dirty="0">
                          <a:solidFill>
                            <a:srgbClr val="168991"/>
                          </a:solidFill>
                          <a:latin typeface="Arial" panose="020B0604020202020204"/>
                          <a:cs typeface="Arial" panose="020B0604020202020204"/>
                        </a:rPr>
                        <a:t>(short)	</a:t>
                      </a:r>
                      <a:r>
                        <a:rPr sz="2000" spc="320" dirty="0">
                          <a:solidFill>
                            <a:srgbClr val="168991"/>
                          </a:solidFill>
                          <a:latin typeface="Arial" panose="020B0604020202020204"/>
                          <a:cs typeface="Arial" panose="020B0604020202020204"/>
                        </a:rPr>
                        <a:t>c;	</a:t>
                      </a:r>
                      <a:r>
                        <a:rPr sz="2000" spc="540" dirty="0">
                          <a:solidFill>
                            <a:srgbClr val="168991"/>
                          </a:solidFill>
                          <a:latin typeface="Arial" panose="020B0604020202020204"/>
                          <a:cs typeface="Arial" panose="020B0604020202020204"/>
                        </a:rPr>
                        <a:t>//	</a:t>
                      </a:r>
                      <a:r>
                        <a:rPr sz="2000" spc="-15" dirty="0">
                          <a:solidFill>
                            <a:srgbClr val="168991"/>
                          </a:solidFill>
                          <a:latin typeface="Arial" panose="020B0604020202020204"/>
                          <a:cs typeface="Arial" panose="020B0604020202020204"/>
                        </a:rPr>
                        <a:t>ép	</a:t>
                      </a:r>
                      <a:r>
                        <a:rPr sz="2000" spc="180" dirty="0">
                          <a:solidFill>
                            <a:srgbClr val="168991"/>
                          </a:solidFill>
                          <a:latin typeface="Arial" panose="020B0604020202020204"/>
                          <a:cs typeface="Arial" panose="020B0604020202020204"/>
                        </a:rPr>
                        <a:t>kiểu	</a:t>
                      </a:r>
                      <a:r>
                        <a:rPr sz="2000" spc="204" dirty="0">
                          <a:solidFill>
                            <a:srgbClr val="168991"/>
                          </a:solidFill>
                          <a:latin typeface="Arial" panose="020B0604020202020204"/>
                          <a:cs typeface="Arial" panose="020B0604020202020204"/>
                        </a:rPr>
                        <a:t>trực	</a:t>
                      </a:r>
                      <a:r>
                        <a:rPr sz="2000" spc="290" dirty="0">
                          <a:solidFill>
                            <a:srgbClr val="168991"/>
                          </a:solidFill>
                          <a:latin typeface="Arial" panose="020B0604020202020204"/>
                          <a:cs typeface="Arial" panose="020B0604020202020204"/>
                        </a:rPr>
                        <a:t>tiếp</a:t>
                      </a:r>
                      <a:endParaRPr sz="2000">
                        <a:latin typeface="Arial" panose="020B0604020202020204"/>
                        <a:cs typeface="Arial" panose="020B0604020202020204"/>
                      </a:endParaRPr>
                    </a:p>
                  </a:txBody>
                  <a:tcPr marL="0" marR="0" marT="59055" marB="0">
                    <a:solidFill>
                      <a:srgbClr val="F1F1F1"/>
                    </a:solidFill>
                  </a:tcPr>
                </a:tc>
              </a:tr>
              <a:tr h="378904">
                <a:tc>
                  <a:txBody>
                    <a:bodyPr/>
                    <a:lstStyle/>
                    <a:p>
                      <a:pPr marR="29845" algn="ctr">
                        <a:lnSpc>
                          <a:spcPct val="100000"/>
                        </a:lnSpc>
                        <a:spcBef>
                          <a:spcPts val="465"/>
                        </a:spcBef>
                      </a:pPr>
                      <a:r>
                        <a:rPr sz="2000" spc="345" dirty="0">
                          <a:solidFill>
                            <a:srgbClr val="168991"/>
                          </a:solidFill>
                          <a:latin typeface="Arial" panose="020B0604020202020204"/>
                          <a:cs typeface="Arial" panose="020B0604020202020204"/>
                        </a:rPr>
                        <a:t>float</a:t>
                      </a:r>
                      <a:endParaRPr sz="2000">
                        <a:latin typeface="Arial" panose="020B0604020202020204"/>
                        <a:cs typeface="Arial" panose="020B0604020202020204"/>
                      </a:endParaRPr>
                    </a:p>
                  </a:txBody>
                  <a:tcPr marL="0" marR="0" marT="59055" marB="0">
                    <a:solidFill>
                      <a:srgbClr val="F1F1F1"/>
                    </a:solidFill>
                  </a:tcPr>
                </a:tc>
                <a:tc>
                  <a:txBody>
                    <a:bodyPr/>
                    <a:lstStyle/>
                    <a:p>
                      <a:pPr marL="635" algn="ctr">
                        <a:lnSpc>
                          <a:spcPct val="100000"/>
                        </a:lnSpc>
                        <a:spcBef>
                          <a:spcPts val="465"/>
                        </a:spcBef>
                      </a:pPr>
                      <a:r>
                        <a:rPr sz="2000" dirty="0">
                          <a:solidFill>
                            <a:srgbClr val="168991"/>
                          </a:solidFill>
                          <a:latin typeface="Arial" panose="020B0604020202020204"/>
                          <a:cs typeface="Arial" panose="020B0604020202020204"/>
                        </a:rPr>
                        <a:t>f</a:t>
                      </a:r>
                      <a:endParaRPr sz="2000">
                        <a:latin typeface="Arial" panose="020B0604020202020204"/>
                        <a:cs typeface="Arial" panose="020B0604020202020204"/>
                      </a:endParaRPr>
                    </a:p>
                  </a:txBody>
                  <a:tcPr marL="0" marR="0" marT="59055" marB="0">
                    <a:solidFill>
                      <a:srgbClr val="F1F1F1"/>
                    </a:solidFill>
                  </a:tcPr>
                </a:tc>
                <a:tc>
                  <a:txBody>
                    <a:bodyPr/>
                    <a:lstStyle/>
                    <a:p>
                      <a:pPr marL="69215" marR="3175">
                        <a:lnSpc>
                          <a:spcPct val="100000"/>
                        </a:lnSpc>
                        <a:spcBef>
                          <a:spcPts val="465"/>
                        </a:spcBef>
                      </a:pPr>
                      <a:r>
                        <a:rPr sz="2000" dirty="0">
                          <a:solidFill>
                            <a:srgbClr val="168991"/>
                          </a:solidFill>
                          <a:latin typeface="Arial" panose="020B0604020202020204"/>
                          <a:cs typeface="Arial" panose="020B0604020202020204"/>
                        </a:rPr>
                        <a:t>=</a:t>
                      </a:r>
                      <a:endParaRPr sz="2000">
                        <a:latin typeface="Arial" panose="020B0604020202020204"/>
                        <a:cs typeface="Arial" panose="020B0604020202020204"/>
                      </a:endParaRPr>
                    </a:p>
                  </a:txBody>
                  <a:tcPr marL="0" marR="0" marT="59055" marB="0">
                    <a:solidFill>
                      <a:srgbClr val="F1F1F1"/>
                    </a:solidFill>
                  </a:tcPr>
                </a:tc>
                <a:tc>
                  <a:txBody>
                    <a:bodyPr/>
                    <a:lstStyle/>
                    <a:p>
                      <a:pPr>
                        <a:lnSpc>
                          <a:spcPct val="100000"/>
                        </a:lnSpc>
                        <a:spcBef>
                          <a:spcPts val="465"/>
                        </a:spcBef>
                        <a:tabLst>
                          <a:tab pos="978535" algn="l"/>
                          <a:tab pos="1397000" algn="l"/>
                          <a:tab pos="2235200" algn="l"/>
                          <a:tab pos="2793365" algn="l"/>
                        </a:tabLst>
                      </a:pPr>
                      <a:r>
                        <a:rPr sz="2000" spc="170" dirty="0">
                          <a:solidFill>
                            <a:srgbClr val="168991"/>
                          </a:solidFill>
                          <a:latin typeface="Arial" panose="020B0604020202020204"/>
                          <a:cs typeface="Arial" panose="020B0604020202020204"/>
                        </a:rPr>
                        <a:t>12.35;	</a:t>
                      </a:r>
                      <a:r>
                        <a:rPr sz="2000" spc="535" dirty="0">
                          <a:solidFill>
                            <a:srgbClr val="168991"/>
                          </a:solidFill>
                          <a:latin typeface="Arial" panose="020B0604020202020204"/>
                          <a:cs typeface="Arial" panose="020B0604020202020204"/>
                        </a:rPr>
                        <a:t>//	</a:t>
                      </a:r>
                      <a:r>
                        <a:rPr sz="2000" spc="5" dirty="0">
                          <a:solidFill>
                            <a:srgbClr val="168991"/>
                          </a:solidFill>
                          <a:latin typeface="Arial" panose="020B0604020202020204"/>
                          <a:cs typeface="Arial" panose="020B0604020202020204"/>
                        </a:rPr>
                        <a:t>không	</a:t>
                      </a:r>
                      <a:r>
                        <a:rPr sz="2000" spc="-80" dirty="0">
                          <a:solidFill>
                            <a:srgbClr val="168991"/>
                          </a:solidFill>
                          <a:latin typeface="Arial" panose="020B0604020202020204"/>
                          <a:cs typeface="Arial" panose="020B0604020202020204"/>
                        </a:rPr>
                        <a:t>hợp	</a:t>
                      </a:r>
                      <a:r>
                        <a:rPr sz="2000" spc="320" dirty="0">
                          <a:solidFill>
                            <a:srgbClr val="168991"/>
                          </a:solidFill>
                          <a:latin typeface="Arial" panose="020B0604020202020204"/>
                          <a:cs typeface="Arial" panose="020B0604020202020204"/>
                        </a:rPr>
                        <a:t>lệ</a:t>
                      </a:r>
                      <a:endParaRPr sz="2000">
                        <a:latin typeface="Arial" panose="020B0604020202020204"/>
                        <a:cs typeface="Arial" panose="020B0604020202020204"/>
                      </a:endParaRPr>
                    </a:p>
                  </a:txBody>
                  <a:tcPr marL="0" marR="0" marT="59055" marB="0">
                    <a:solidFill>
                      <a:srgbClr val="F1F1F1"/>
                    </a:solidFill>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39087" y="345579"/>
            <a:ext cx="5390515" cy="567055"/>
          </a:xfrm>
          <a:prstGeom prst="rect">
            <a:avLst/>
          </a:prstGeom>
        </p:spPr>
        <p:txBody>
          <a:bodyPr vert="horz" wrap="square" lIns="0" tIns="13335" rIns="0" bIns="0" rtlCol="0">
            <a:spAutoFit/>
          </a:bodyPr>
          <a:lstStyle/>
          <a:p>
            <a:pPr marL="12700">
              <a:lnSpc>
                <a:spcPct val="100000"/>
              </a:lnSpc>
              <a:spcBef>
                <a:spcPts val="105"/>
              </a:spcBef>
            </a:pPr>
            <a:r>
              <a:rPr sz="3600" spc="100" dirty="0"/>
              <a:t>Khai</a:t>
            </a:r>
            <a:r>
              <a:rPr sz="3600" spc="-320" dirty="0"/>
              <a:t> </a:t>
            </a:r>
            <a:r>
              <a:rPr sz="3600" spc="225" dirty="0"/>
              <a:t>báo</a:t>
            </a:r>
            <a:r>
              <a:rPr sz="3600" spc="-345" dirty="0"/>
              <a:t> </a:t>
            </a:r>
            <a:r>
              <a:rPr sz="3600" spc="135" dirty="0"/>
              <a:t>và</a:t>
            </a:r>
            <a:r>
              <a:rPr sz="3600" spc="-340" dirty="0"/>
              <a:t> </a:t>
            </a:r>
            <a:r>
              <a:rPr sz="3600" spc="145" dirty="0"/>
              <a:t>khởi</a:t>
            </a:r>
            <a:r>
              <a:rPr sz="3600" spc="-335" dirty="0"/>
              <a:t> </a:t>
            </a:r>
            <a:r>
              <a:rPr sz="3600" spc="60" dirty="0"/>
              <a:t>tạo</a:t>
            </a:r>
            <a:r>
              <a:rPr sz="3600" spc="-330" dirty="0"/>
              <a:t> </a:t>
            </a:r>
            <a:r>
              <a:rPr sz="3600" spc="165" dirty="0"/>
              <a:t>biến</a:t>
            </a:r>
            <a:endParaRPr sz="3600" spc="165" dirty="0"/>
          </a:p>
        </p:txBody>
      </p:sp>
      <p:sp>
        <p:nvSpPr>
          <p:cNvPr id="5" name="object 5"/>
          <p:cNvSpPr txBox="1"/>
          <p:nvPr/>
        </p:nvSpPr>
        <p:spPr>
          <a:xfrm>
            <a:off x="10303764" y="6396240"/>
            <a:ext cx="268605" cy="221615"/>
          </a:xfrm>
          <a:prstGeom prst="rect">
            <a:avLst/>
          </a:prstGeom>
        </p:spPr>
        <p:txBody>
          <a:bodyPr vert="horz" wrap="square" lIns="0" tIns="6350" rIns="0" bIns="0" rtlCol="0">
            <a:spAutoFit/>
          </a:bodyPr>
          <a:lstStyle/>
          <a:p>
            <a:pPr marL="38100">
              <a:lnSpc>
                <a:spcPct val="100000"/>
              </a:lnSpc>
              <a:spcBef>
                <a:spcPts val="50"/>
              </a:spcBef>
            </a:pPr>
            <a:fld id="{81D60167-4931-47E6-BA6A-407CBD079E47}" type="slidenum">
              <a:rPr sz="1400" spc="-90" dirty="0">
                <a:solidFill>
                  <a:srgbClr val="FFFFFF"/>
                </a:solidFill>
                <a:latin typeface="Verdana" panose="020B0604030504040204"/>
                <a:cs typeface="Verdana" panose="020B0604030504040204"/>
              </a:rPr>
            </a:fld>
            <a:endParaRPr sz="1400">
              <a:latin typeface="Verdana" panose="020B0604030504040204"/>
              <a:cs typeface="Verdana" panose="020B0604030504040204"/>
            </a:endParaRPr>
          </a:p>
        </p:txBody>
      </p:sp>
      <p:sp>
        <p:nvSpPr>
          <p:cNvPr id="3" name="object 3"/>
          <p:cNvSpPr txBox="1"/>
          <p:nvPr/>
        </p:nvSpPr>
        <p:spPr>
          <a:xfrm>
            <a:off x="2743225" y="1418158"/>
            <a:ext cx="6705600" cy="2047240"/>
          </a:xfrm>
          <a:prstGeom prst="rect">
            <a:avLst/>
          </a:prstGeom>
        </p:spPr>
        <p:txBody>
          <a:bodyPr vert="horz" wrap="square" lIns="0" tIns="12700" rIns="0" bIns="0" rtlCol="0">
            <a:spAutoFit/>
          </a:bodyPr>
          <a:lstStyle/>
          <a:p>
            <a:pPr marL="354965" indent="-342900">
              <a:lnSpc>
                <a:spcPts val="2590"/>
              </a:lnSpc>
              <a:spcBef>
                <a:spcPts val="100"/>
              </a:spcBef>
              <a:buClr>
                <a:srgbClr val="EEC118"/>
              </a:buClr>
              <a:buChar char="•"/>
              <a:tabLst>
                <a:tab pos="354965" algn="l"/>
                <a:tab pos="355600" algn="l"/>
              </a:tabLst>
            </a:pPr>
            <a:r>
              <a:rPr sz="2400" spc="-155" dirty="0">
                <a:solidFill>
                  <a:srgbClr val="585858"/>
                </a:solidFill>
                <a:latin typeface="Arial" panose="020B0604020202020204"/>
                <a:cs typeface="Arial" panose="020B0604020202020204"/>
              </a:rPr>
              <a:t>Các </a:t>
            </a:r>
            <a:r>
              <a:rPr sz="2400" spc="15" dirty="0">
                <a:solidFill>
                  <a:srgbClr val="585858"/>
                </a:solidFill>
                <a:latin typeface="Arial" panose="020B0604020202020204"/>
                <a:cs typeface="Arial" panose="020B0604020202020204"/>
              </a:rPr>
              <a:t>biến </a:t>
            </a:r>
            <a:r>
              <a:rPr sz="2400" spc="-15" dirty="0">
                <a:solidFill>
                  <a:srgbClr val="585858"/>
                </a:solidFill>
                <a:latin typeface="Arial" panose="020B0604020202020204"/>
                <a:cs typeface="Arial" panose="020B0604020202020204"/>
              </a:rPr>
              <a:t>đơn </a:t>
            </a:r>
            <a:r>
              <a:rPr sz="2400" spc="-5" dirty="0">
                <a:solidFill>
                  <a:srgbClr val="585858"/>
                </a:solidFill>
                <a:latin typeface="Arial" panose="020B0604020202020204"/>
                <a:cs typeface="Arial" panose="020B0604020202020204"/>
              </a:rPr>
              <a:t>(biến </a:t>
            </a:r>
            <a:r>
              <a:rPr sz="2400" spc="30" dirty="0">
                <a:solidFill>
                  <a:srgbClr val="585858"/>
                </a:solidFill>
                <a:latin typeface="Arial" panose="020B0604020202020204"/>
                <a:cs typeface="Arial" panose="020B0604020202020204"/>
              </a:rPr>
              <a:t>không </a:t>
            </a:r>
            <a:r>
              <a:rPr sz="2400" spc="5" dirty="0">
                <a:solidFill>
                  <a:srgbClr val="585858"/>
                </a:solidFill>
                <a:latin typeface="Arial" panose="020B0604020202020204"/>
                <a:cs typeface="Arial" panose="020B0604020202020204"/>
              </a:rPr>
              <a:t>phải </a:t>
            </a:r>
            <a:r>
              <a:rPr sz="2400" spc="-35" dirty="0">
                <a:solidFill>
                  <a:srgbClr val="585858"/>
                </a:solidFill>
                <a:latin typeface="Arial" panose="020B0604020202020204"/>
                <a:cs typeface="Arial" panose="020B0604020202020204"/>
              </a:rPr>
              <a:t>là </a:t>
            </a:r>
            <a:r>
              <a:rPr sz="2400" spc="-10" dirty="0">
                <a:solidFill>
                  <a:srgbClr val="585858"/>
                </a:solidFill>
                <a:latin typeface="Arial" panose="020B0604020202020204"/>
                <a:cs typeface="Arial" panose="020B0604020202020204"/>
              </a:rPr>
              <a:t>mảng)</a:t>
            </a:r>
            <a:r>
              <a:rPr sz="2400" spc="140" dirty="0">
                <a:solidFill>
                  <a:srgbClr val="585858"/>
                </a:solidFill>
                <a:latin typeface="Arial" panose="020B0604020202020204"/>
                <a:cs typeface="Arial" panose="020B0604020202020204"/>
              </a:rPr>
              <a:t> </a:t>
            </a:r>
            <a:r>
              <a:rPr sz="2400" spc="-60" dirty="0">
                <a:solidFill>
                  <a:srgbClr val="585858"/>
                </a:solidFill>
                <a:latin typeface="Arial" panose="020B0604020202020204"/>
                <a:cs typeface="Arial" panose="020B0604020202020204"/>
              </a:rPr>
              <a:t>cần</a:t>
            </a:r>
            <a:endParaRPr sz="2400">
              <a:latin typeface="Arial" panose="020B0604020202020204"/>
              <a:cs typeface="Arial" panose="020B0604020202020204"/>
            </a:endParaRPr>
          </a:p>
          <a:p>
            <a:pPr marL="354965" marR="5080">
              <a:lnSpc>
                <a:spcPts val="2300"/>
              </a:lnSpc>
              <a:spcBef>
                <a:spcPts val="275"/>
              </a:spcBef>
            </a:pPr>
            <a:r>
              <a:rPr sz="2400" spc="5" dirty="0">
                <a:solidFill>
                  <a:srgbClr val="585858"/>
                </a:solidFill>
                <a:latin typeface="Arial" panose="020B0604020202020204"/>
                <a:cs typeface="Arial" panose="020B0604020202020204"/>
              </a:rPr>
              <a:t>phải </a:t>
            </a:r>
            <a:r>
              <a:rPr sz="2400" spc="-90" dirty="0">
                <a:solidFill>
                  <a:srgbClr val="585858"/>
                </a:solidFill>
                <a:latin typeface="Arial" panose="020B0604020202020204"/>
                <a:cs typeface="Arial" panose="020B0604020202020204"/>
              </a:rPr>
              <a:t>được </a:t>
            </a:r>
            <a:r>
              <a:rPr sz="2400" spc="-30" dirty="0">
                <a:solidFill>
                  <a:srgbClr val="585858"/>
                </a:solidFill>
                <a:latin typeface="Arial" panose="020B0604020202020204"/>
                <a:cs typeface="Arial" panose="020B0604020202020204"/>
              </a:rPr>
              <a:t>khởi </a:t>
            </a:r>
            <a:r>
              <a:rPr sz="2400" spc="30" dirty="0">
                <a:solidFill>
                  <a:srgbClr val="585858"/>
                </a:solidFill>
                <a:latin typeface="Arial" panose="020B0604020202020204"/>
                <a:cs typeface="Arial" panose="020B0604020202020204"/>
              </a:rPr>
              <a:t>tạo </a:t>
            </a:r>
            <a:r>
              <a:rPr sz="2400" spc="-50" dirty="0">
                <a:solidFill>
                  <a:srgbClr val="585858"/>
                </a:solidFill>
                <a:latin typeface="Arial" panose="020B0604020202020204"/>
                <a:cs typeface="Arial" panose="020B0604020202020204"/>
              </a:rPr>
              <a:t>trước </a:t>
            </a:r>
            <a:r>
              <a:rPr sz="2400" spc="15" dirty="0">
                <a:solidFill>
                  <a:srgbClr val="585858"/>
                </a:solidFill>
                <a:latin typeface="Arial" panose="020B0604020202020204"/>
                <a:cs typeface="Arial" panose="020B0604020202020204"/>
              </a:rPr>
              <a:t>khi </a:t>
            </a:r>
            <a:r>
              <a:rPr sz="2400" spc="-195" dirty="0">
                <a:solidFill>
                  <a:srgbClr val="585858"/>
                </a:solidFill>
                <a:latin typeface="Arial" panose="020B0604020202020204"/>
                <a:cs typeface="Arial" panose="020B0604020202020204"/>
              </a:rPr>
              <a:t>sử </a:t>
            </a:r>
            <a:r>
              <a:rPr sz="2400" spc="50" dirty="0">
                <a:solidFill>
                  <a:srgbClr val="585858"/>
                </a:solidFill>
                <a:latin typeface="Arial" panose="020B0604020202020204"/>
                <a:cs typeface="Arial" panose="020B0604020202020204"/>
              </a:rPr>
              <a:t>dụng </a:t>
            </a:r>
            <a:r>
              <a:rPr sz="2400" spc="65" dirty="0">
                <a:solidFill>
                  <a:srgbClr val="585858"/>
                </a:solidFill>
                <a:latin typeface="Arial" panose="020B0604020202020204"/>
                <a:cs typeface="Arial" panose="020B0604020202020204"/>
              </a:rPr>
              <a:t>trong </a:t>
            </a:r>
            <a:r>
              <a:rPr sz="2400" spc="-100" dirty="0">
                <a:solidFill>
                  <a:srgbClr val="585858"/>
                </a:solidFill>
                <a:latin typeface="Arial" panose="020B0604020202020204"/>
                <a:cs typeface="Arial" panose="020B0604020202020204"/>
              </a:rPr>
              <a:t>các  </a:t>
            </a:r>
            <a:r>
              <a:rPr sz="2400" spc="15" dirty="0">
                <a:solidFill>
                  <a:srgbClr val="585858"/>
                </a:solidFill>
                <a:latin typeface="Arial" panose="020B0604020202020204"/>
                <a:cs typeface="Arial" panose="020B0604020202020204"/>
              </a:rPr>
              <a:t>biểu</a:t>
            </a:r>
            <a:r>
              <a:rPr sz="2400" dirty="0">
                <a:solidFill>
                  <a:srgbClr val="585858"/>
                </a:solidFill>
                <a:latin typeface="Arial" panose="020B0604020202020204"/>
                <a:cs typeface="Arial" panose="020B0604020202020204"/>
              </a:rPr>
              <a:t> </a:t>
            </a:r>
            <a:r>
              <a:rPr sz="2400" spc="-30" dirty="0">
                <a:solidFill>
                  <a:srgbClr val="585858"/>
                </a:solidFill>
                <a:latin typeface="Arial" panose="020B0604020202020204"/>
                <a:cs typeface="Arial" panose="020B0604020202020204"/>
              </a:rPr>
              <a:t>thức</a:t>
            </a:r>
            <a:endParaRPr sz="2400">
              <a:latin typeface="Arial" panose="020B0604020202020204"/>
              <a:cs typeface="Arial" panose="020B0604020202020204"/>
            </a:endParaRPr>
          </a:p>
          <a:p>
            <a:pPr marL="657225" lvl="1" indent="-343535">
              <a:lnSpc>
                <a:spcPct val="100000"/>
              </a:lnSpc>
              <a:spcBef>
                <a:spcPts val="555"/>
              </a:spcBef>
              <a:buFont typeface="Georgia" panose="02040502050405020303"/>
              <a:buChar char="−"/>
              <a:tabLst>
                <a:tab pos="657225" algn="l"/>
                <a:tab pos="657860" algn="l"/>
              </a:tabLst>
            </a:pPr>
            <a:r>
              <a:rPr sz="2000" spc="-75" dirty="0">
                <a:solidFill>
                  <a:srgbClr val="585858"/>
                </a:solidFill>
                <a:latin typeface="Arial" panose="020B0604020202020204"/>
                <a:cs typeface="Arial" panose="020B0604020202020204"/>
              </a:rPr>
              <a:t>Có </a:t>
            </a:r>
            <a:r>
              <a:rPr sz="2000" spc="25" dirty="0">
                <a:solidFill>
                  <a:srgbClr val="585858"/>
                </a:solidFill>
                <a:latin typeface="Arial" panose="020B0604020202020204"/>
                <a:cs typeface="Arial" panose="020B0604020202020204"/>
              </a:rPr>
              <a:t>thể </a:t>
            </a:r>
            <a:r>
              <a:rPr sz="2000" spc="15" dirty="0">
                <a:solidFill>
                  <a:srgbClr val="585858"/>
                </a:solidFill>
                <a:latin typeface="Arial" panose="020B0604020202020204"/>
                <a:cs typeface="Arial" panose="020B0604020202020204"/>
              </a:rPr>
              <a:t>kết </a:t>
            </a:r>
            <a:r>
              <a:rPr sz="2000" spc="-10" dirty="0">
                <a:solidFill>
                  <a:srgbClr val="585858"/>
                </a:solidFill>
                <a:latin typeface="Arial" panose="020B0604020202020204"/>
                <a:cs typeface="Arial" panose="020B0604020202020204"/>
              </a:rPr>
              <a:t>hợp khai </a:t>
            </a:r>
            <a:r>
              <a:rPr sz="2000" dirty="0">
                <a:solidFill>
                  <a:srgbClr val="585858"/>
                </a:solidFill>
                <a:latin typeface="Arial" panose="020B0604020202020204"/>
                <a:cs typeface="Arial" panose="020B0604020202020204"/>
              </a:rPr>
              <a:t>báo </a:t>
            </a:r>
            <a:r>
              <a:rPr sz="2000" spc="-90" dirty="0">
                <a:solidFill>
                  <a:srgbClr val="585858"/>
                </a:solidFill>
                <a:latin typeface="Arial" panose="020B0604020202020204"/>
                <a:cs typeface="Arial" panose="020B0604020202020204"/>
              </a:rPr>
              <a:t>và </a:t>
            </a:r>
            <a:r>
              <a:rPr sz="2000" spc="-20" dirty="0">
                <a:solidFill>
                  <a:srgbClr val="585858"/>
                </a:solidFill>
                <a:latin typeface="Arial" panose="020B0604020202020204"/>
                <a:cs typeface="Arial" panose="020B0604020202020204"/>
              </a:rPr>
              <a:t>khởi </a:t>
            </a:r>
            <a:r>
              <a:rPr sz="2000" spc="30" dirty="0">
                <a:solidFill>
                  <a:srgbClr val="585858"/>
                </a:solidFill>
                <a:latin typeface="Arial" panose="020B0604020202020204"/>
                <a:cs typeface="Arial" panose="020B0604020202020204"/>
              </a:rPr>
              <a:t>tạo </a:t>
            </a:r>
            <a:r>
              <a:rPr sz="2000" spc="10" dirty="0">
                <a:solidFill>
                  <a:srgbClr val="585858"/>
                </a:solidFill>
                <a:latin typeface="Arial" panose="020B0604020202020204"/>
                <a:cs typeface="Arial" panose="020B0604020202020204"/>
              </a:rPr>
              <a:t>cùng </a:t>
            </a:r>
            <a:r>
              <a:rPr sz="2000" spc="75" dirty="0">
                <a:solidFill>
                  <a:srgbClr val="585858"/>
                </a:solidFill>
                <a:latin typeface="Arial" panose="020B0604020202020204"/>
                <a:cs typeface="Arial" panose="020B0604020202020204"/>
              </a:rPr>
              <a:t>một</a:t>
            </a:r>
            <a:r>
              <a:rPr sz="2000" spc="-55" dirty="0">
                <a:solidFill>
                  <a:srgbClr val="585858"/>
                </a:solidFill>
                <a:latin typeface="Arial" panose="020B0604020202020204"/>
                <a:cs typeface="Arial" panose="020B0604020202020204"/>
              </a:rPr>
              <a:t> </a:t>
            </a:r>
            <a:r>
              <a:rPr sz="2000" spc="-40" dirty="0">
                <a:solidFill>
                  <a:srgbClr val="585858"/>
                </a:solidFill>
                <a:latin typeface="Arial" panose="020B0604020202020204"/>
                <a:cs typeface="Arial" panose="020B0604020202020204"/>
              </a:rPr>
              <a:t>lúc.</a:t>
            </a:r>
            <a:endParaRPr sz="2000">
              <a:latin typeface="Arial" panose="020B0604020202020204"/>
              <a:cs typeface="Arial" panose="020B0604020202020204"/>
            </a:endParaRPr>
          </a:p>
          <a:p>
            <a:pPr marL="657225" lvl="1" indent="-343535">
              <a:lnSpc>
                <a:spcPct val="100000"/>
              </a:lnSpc>
              <a:spcBef>
                <a:spcPts val="515"/>
              </a:spcBef>
              <a:buFont typeface="Georgia" panose="02040502050405020303"/>
              <a:buChar char="−"/>
              <a:tabLst>
                <a:tab pos="657225" algn="l"/>
                <a:tab pos="657860" algn="l"/>
              </a:tabLst>
            </a:pPr>
            <a:r>
              <a:rPr sz="2000" spc="-220" dirty="0">
                <a:solidFill>
                  <a:srgbClr val="585858"/>
                </a:solidFill>
                <a:latin typeface="Arial" panose="020B0604020202020204"/>
                <a:cs typeface="Arial" panose="020B0604020202020204"/>
              </a:rPr>
              <a:t>Sử </a:t>
            </a:r>
            <a:r>
              <a:rPr sz="2000" spc="45" dirty="0">
                <a:solidFill>
                  <a:srgbClr val="585858"/>
                </a:solidFill>
                <a:latin typeface="Arial" panose="020B0604020202020204"/>
                <a:cs typeface="Arial" panose="020B0604020202020204"/>
              </a:rPr>
              <a:t>dụng </a:t>
            </a:r>
            <a:r>
              <a:rPr sz="2000" spc="200" dirty="0">
                <a:solidFill>
                  <a:srgbClr val="EE791F"/>
                </a:solidFill>
                <a:latin typeface="Arial" panose="020B0604020202020204"/>
                <a:cs typeface="Arial" panose="020B0604020202020204"/>
              </a:rPr>
              <a:t>= </a:t>
            </a:r>
            <a:r>
              <a:rPr sz="2000" dirty="0">
                <a:solidFill>
                  <a:srgbClr val="585858"/>
                </a:solidFill>
                <a:latin typeface="Arial" panose="020B0604020202020204"/>
                <a:cs typeface="Arial" panose="020B0604020202020204"/>
              </a:rPr>
              <a:t>để gán </a:t>
            </a:r>
            <a:r>
              <a:rPr sz="2000" spc="-15" dirty="0">
                <a:solidFill>
                  <a:srgbClr val="585858"/>
                </a:solidFill>
                <a:latin typeface="Arial" panose="020B0604020202020204"/>
                <a:cs typeface="Arial" panose="020B0604020202020204"/>
              </a:rPr>
              <a:t>(bao </a:t>
            </a:r>
            <a:r>
              <a:rPr sz="2000" spc="60" dirty="0">
                <a:solidFill>
                  <a:srgbClr val="585858"/>
                </a:solidFill>
                <a:latin typeface="Arial" panose="020B0604020202020204"/>
                <a:cs typeface="Arial" panose="020B0604020202020204"/>
              </a:rPr>
              <a:t>gồm </a:t>
            </a:r>
            <a:r>
              <a:rPr sz="2000" spc="-85" dirty="0">
                <a:solidFill>
                  <a:srgbClr val="585858"/>
                </a:solidFill>
                <a:latin typeface="Arial" panose="020B0604020202020204"/>
                <a:cs typeface="Arial" panose="020B0604020202020204"/>
              </a:rPr>
              <a:t>cả </a:t>
            </a:r>
            <a:r>
              <a:rPr sz="2000" spc="-20" dirty="0">
                <a:solidFill>
                  <a:srgbClr val="585858"/>
                </a:solidFill>
                <a:latin typeface="Arial" panose="020B0604020202020204"/>
                <a:cs typeface="Arial" panose="020B0604020202020204"/>
              </a:rPr>
              <a:t>khởi</a:t>
            </a:r>
            <a:r>
              <a:rPr sz="2000" spc="-150" dirty="0">
                <a:solidFill>
                  <a:srgbClr val="585858"/>
                </a:solidFill>
                <a:latin typeface="Arial" panose="020B0604020202020204"/>
                <a:cs typeface="Arial" panose="020B0604020202020204"/>
              </a:rPr>
              <a:t> </a:t>
            </a:r>
            <a:r>
              <a:rPr sz="2000" spc="5" dirty="0">
                <a:solidFill>
                  <a:srgbClr val="585858"/>
                </a:solidFill>
                <a:latin typeface="Arial" panose="020B0604020202020204"/>
                <a:cs typeface="Arial" panose="020B0604020202020204"/>
              </a:rPr>
              <a:t>tạo)</a:t>
            </a:r>
            <a:endParaRPr sz="2000">
              <a:latin typeface="Arial" panose="020B0604020202020204"/>
              <a:cs typeface="Arial" panose="020B0604020202020204"/>
            </a:endParaRPr>
          </a:p>
          <a:p>
            <a:pPr marL="607060">
              <a:lnSpc>
                <a:spcPct val="100000"/>
              </a:lnSpc>
              <a:spcBef>
                <a:spcPts val="370"/>
              </a:spcBef>
              <a:tabLst>
                <a:tab pos="826135" algn="l"/>
              </a:tabLst>
            </a:pPr>
            <a:r>
              <a:rPr sz="1800" spc="-935" dirty="0">
                <a:solidFill>
                  <a:srgbClr val="585858"/>
                </a:solidFill>
                <a:latin typeface="Arial" panose="020B0604020202020204"/>
                <a:cs typeface="Arial" panose="020B0604020202020204"/>
              </a:rPr>
              <a:t>	</a:t>
            </a:r>
            <a:r>
              <a:rPr sz="1800" spc="-80" dirty="0">
                <a:solidFill>
                  <a:srgbClr val="585858"/>
                </a:solidFill>
                <a:latin typeface="Arial" panose="020B0604020202020204"/>
                <a:cs typeface="Arial" panose="020B0604020202020204"/>
              </a:rPr>
              <a:t>Ví</a:t>
            </a:r>
            <a:r>
              <a:rPr sz="1800" spc="-20" dirty="0">
                <a:solidFill>
                  <a:srgbClr val="585858"/>
                </a:solidFill>
                <a:latin typeface="Arial" panose="020B0604020202020204"/>
                <a:cs typeface="Arial" panose="020B0604020202020204"/>
              </a:rPr>
              <a:t> </a:t>
            </a:r>
            <a:r>
              <a:rPr sz="1800" spc="-15" dirty="0">
                <a:solidFill>
                  <a:srgbClr val="585858"/>
                </a:solidFill>
                <a:latin typeface="Arial" panose="020B0604020202020204"/>
                <a:cs typeface="Arial" panose="020B0604020202020204"/>
              </a:rPr>
              <a:t>dụ:</a:t>
            </a:r>
            <a:endParaRPr sz="1800">
              <a:latin typeface="Arial" panose="020B0604020202020204"/>
              <a:cs typeface="Arial" panose="020B0604020202020204"/>
            </a:endParaRPr>
          </a:p>
        </p:txBody>
      </p:sp>
      <p:graphicFrame>
        <p:nvGraphicFramePr>
          <p:cNvPr id="4" name="object 4"/>
          <p:cNvGraphicFramePr>
            <a:graphicFrameLocks noGrp="1"/>
          </p:cNvGraphicFramePr>
          <p:nvPr/>
        </p:nvGraphicFramePr>
        <p:xfrm>
          <a:off x="2849880" y="3526155"/>
          <a:ext cx="6551295" cy="3076575"/>
        </p:xfrm>
        <a:graphic>
          <a:graphicData uri="http://schemas.openxmlformats.org/drawingml/2006/table">
            <a:tbl>
              <a:tblPr firstRow="1" bandRow="1">
                <a:tableStyleId>{2D5ABB26-0587-4C30-8999-92F81FD0307C}</a:tableStyleId>
              </a:tblPr>
              <a:tblGrid>
                <a:gridCol w="234315"/>
                <a:gridCol w="464185"/>
                <a:gridCol w="2840990"/>
                <a:gridCol w="843280"/>
                <a:gridCol w="2168525"/>
              </a:tblGrid>
              <a:tr h="600075">
                <a:tc>
                  <a:txBody>
                    <a:bodyPr/>
                    <a:lstStyle/>
                    <a:p>
                      <a:pPr marL="31750">
                        <a:lnSpc>
                          <a:spcPts val="1665"/>
                        </a:lnSpc>
                      </a:pPr>
                      <a:r>
                        <a:rPr sz="1600" dirty="0">
                          <a:solidFill>
                            <a:srgbClr val="168991"/>
                          </a:solidFill>
                          <a:latin typeface="Arial" panose="020B0604020202020204"/>
                          <a:cs typeface="Arial" panose="020B0604020202020204"/>
                        </a:rPr>
                        <a:t></a:t>
                      </a:r>
                      <a:endParaRPr sz="1600">
                        <a:latin typeface="Arial" panose="020B0604020202020204"/>
                        <a:cs typeface="Arial" panose="020B0604020202020204"/>
                      </a:endParaRPr>
                    </a:p>
                  </a:txBody>
                  <a:tcPr marL="0" marR="0" marT="0" marB="0">
                    <a:solidFill>
                      <a:srgbClr val="F1F1F1"/>
                    </a:solidFill>
                  </a:tcPr>
                </a:tc>
                <a:tc>
                  <a:txBody>
                    <a:bodyPr/>
                    <a:lstStyle/>
                    <a:p>
                      <a:pPr marL="63500">
                        <a:lnSpc>
                          <a:spcPts val="1665"/>
                        </a:lnSpc>
                      </a:pPr>
                      <a:r>
                        <a:rPr sz="2000" spc="305" dirty="0">
                          <a:solidFill>
                            <a:srgbClr val="168991"/>
                          </a:solidFill>
                          <a:latin typeface="Arial" panose="020B0604020202020204"/>
                          <a:cs typeface="Arial" panose="020B0604020202020204"/>
                        </a:rPr>
                        <a:t>int</a:t>
                      </a:r>
                      <a:endParaRPr sz="2000">
                        <a:latin typeface="Arial" panose="020B0604020202020204"/>
                        <a:cs typeface="Arial" panose="020B0604020202020204"/>
                      </a:endParaRPr>
                    </a:p>
                  </a:txBody>
                  <a:tcPr marL="0" marR="0" marT="0" marB="0">
                    <a:solidFill>
                      <a:srgbClr val="F1F1F1"/>
                    </a:solidFill>
                  </a:tcPr>
                </a:tc>
                <a:tc>
                  <a:txBody>
                    <a:bodyPr/>
                    <a:lstStyle/>
                    <a:p>
                      <a:pPr marL="55245">
                        <a:lnSpc>
                          <a:spcPts val="1665"/>
                        </a:lnSpc>
                      </a:pPr>
                      <a:r>
                        <a:rPr sz="1600" spc="475" dirty="0">
                          <a:solidFill>
                            <a:srgbClr val="168991"/>
                          </a:solidFill>
                          <a:latin typeface="Arial" panose="020B0604020202020204"/>
                          <a:cs typeface="Arial" panose="020B0604020202020204"/>
                        </a:rPr>
                        <a:t>i,</a:t>
                      </a:r>
                      <a:r>
                        <a:rPr sz="1600" spc="420" dirty="0">
                          <a:solidFill>
                            <a:srgbClr val="168991"/>
                          </a:solidFill>
                          <a:latin typeface="Arial" panose="020B0604020202020204"/>
                          <a:cs typeface="Arial" panose="020B0604020202020204"/>
                        </a:rPr>
                        <a:t> </a:t>
                      </a:r>
                      <a:r>
                        <a:rPr sz="1600" spc="470" dirty="0">
                          <a:solidFill>
                            <a:srgbClr val="168991"/>
                          </a:solidFill>
                          <a:latin typeface="Arial" panose="020B0604020202020204"/>
                          <a:cs typeface="Arial" panose="020B0604020202020204"/>
                        </a:rPr>
                        <a:t>j;</a:t>
                      </a:r>
                      <a:endParaRPr sz="1600">
                        <a:latin typeface="Arial" panose="020B0604020202020204"/>
                        <a:cs typeface="Arial" panose="020B0604020202020204"/>
                      </a:endParaRPr>
                    </a:p>
                  </a:txBody>
                  <a:tcPr marL="0" marR="0" marT="0" marB="0">
                    <a:solidFill>
                      <a:srgbClr val="F1F1F1"/>
                    </a:solidFill>
                  </a:tcPr>
                </a:tc>
                <a:tc>
                  <a:txBody>
                    <a:bodyPr/>
                    <a:lstStyle/>
                    <a:p>
                      <a:pPr marR="47625" algn="r">
                        <a:lnSpc>
                          <a:spcPts val="1665"/>
                        </a:lnSpc>
                      </a:pPr>
                      <a:r>
                        <a:rPr sz="1600" spc="-5" dirty="0">
                          <a:solidFill>
                            <a:srgbClr val="168991"/>
                          </a:solidFill>
                          <a:latin typeface="Arial" panose="020B0604020202020204"/>
                          <a:cs typeface="Arial" panose="020B0604020202020204"/>
                        </a:rPr>
                        <a:t>//</a:t>
                      </a:r>
                      <a:endParaRPr sz="1600">
                        <a:latin typeface="Arial" panose="020B0604020202020204"/>
                        <a:cs typeface="Arial" panose="020B0604020202020204"/>
                      </a:endParaRPr>
                    </a:p>
                  </a:txBody>
                  <a:tcPr marL="0" marR="0" marT="0" marB="0">
                    <a:solidFill>
                      <a:srgbClr val="F1F1F1"/>
                    </a:solidFill>
                  </a:tcPr>
                </a:tc>
                <a:tc>
                  <a:txBody>
                    <a:bodyPr/>
                    <a:lstStyle/>
                    <a:p>
                      <a:pPr marL="55245">
                        <a:lnSpc>
                          <a:spcPts val="1665"/>
                        </a:lnSpc>
                      </a:pPr>
                      <a:r>
                        <a:rPr sz="1600" spc="70" dirty="0">
                          <a:solidFill>
                            <a:srgbClr val="168991"/>
                          </a:solidFill>
                          <a:latin typeface="Arial" panose="020B0604020202020204"/>
                          <a:cs typeface="Arial" panose="020B0604020202020204"/>
                        </a:rPr>
                        <a:t>Khai </a:t>
                      </a:r>
                      <a:r>
                        <a:rPr sz="1600" spc="-20" dirty="0">
                          <a:solidFill>
                            <a:srgbClr val="168991"/>
                          </a:solidFill>
                          <a:latin typeface="Arial" panose="020B0604020202020204"/>
                          <a:cs typeface="Arial" panose="020B0604020202020204"/>
                        </a:rPr>
                        <a:t>báo</a:t>
                      </a:r>
                      <a:r>
                        <a:rPr sz="1600" spc="220" dirty="0">
                          <a:solidFill>
                            <a:srgbClr val="168991"/>
                          </a:solidFill>
                          <a:latin typeface="Arial" panose="020B0604020202020204"/>
                          <a:cs typeface="Arial" panose="020B0604020202020204"/>
                        </a:rPr>
                        <a:t> </a:t>
                      </a:r>
                      <a:r>
                        <a:rPr sz="1600" spc="110" dirty="0">
                          <a:solidFill>
                            <a:srgbClr val="168991"/>
                          </a:solidFill>
                          <a:latin typeface="Arial" panose="020B0604020202020204"/>
                          <a:cs typeface="Arial" panose="020B0604020202020204"/>
                        </a:rPr>
                        <a:t>biến</a:t>
                      </a:r>
                      <a:endParaRPr sz="1600">
                        <a:latin typeface="Arial" panose="020B0604020202020204"/>
                        <a:cs typeface="Arial" panose="020B0604020202020204"/>
                      </a:endParaRPr>
                    </a:p>
                  </a:txBody>
                  <a:tcPr marL="0" marR="0" marT="0" marB="0">
                    <a:solidFill>
                      <a:srgbClr val="F1F1F1"/>
                    </a:solidFill>
                  </a:tcPr>
                </a:tc>
              </a:tr>
              <a:tr h="789940">
                <a:tc>
                  <a:txBody>
                    <a:bodyPr/>
                    <a:lstStyle/>
                    <a:p>
                      <a:pPr marL="31750">
                        <a:lnSpc>
                          <a:spcPct val="100000"/>
                        </a:lnSpc>
                        <a:spcBef>
                          <a:spcPts val="35"/>
                        </a:spcBef>
                      </a:pPr>
                      <a:r>
                        <a:rPr sz="1600" dirty="0">
                          <a:solidFill>
                            <a:srgbClr val="168991"/>
                          </a:solidFill>
                          <a:latin typeface="Arial" panose="020B0604020202020204"/>
                          <a:cs typeface="Arial" panose="020B0604020202020204"/>
                        </a:rPr>
                        <a:t></a:t>
                      </a:r>
                      <a:endParaRPr sz="1600">
                        <a:latin typeface="Arial" panose="020B0604020202020204"/>
                        <a:cs typeface="Arial" panose="020B0604020202020204"/>
                      </a:endParaRPr>
                    </a:p>
                    <a:p>
                      <a:pPr marL="31750">
                        <a:lnSpc>
                          <a:spcPts val="1910"/>
                        </a:lnSpc>
                        <a:spcBef>
                          <a:spcPts val="410"/>
                        </a:spcBef>
                      </a:pPr>
                      <a:r>
                        <a:rPr sz="1600" dirty="0">
                          <a:solidFill>
                            <a:srgbClr val="168991"/>
                          </a:solidFill>
                          <a:latin typeface="Arial" panose="020B0604020202020204"/>
                          <a:cs typeface="Arial" panose="020B0604020202020204"/>
                        </a:rPr>
                        <a:t></a:t>
                      </a:r>
                      <a:endParaRPr sz="1600">
                        <a:latin typeface="Arial" panose="020B0604020202020204"/>
                        <a:cs typeface="Arial" panose="020B0604020202020204"/>
                      </a:endParaRPr>
                    </a:p>
                  </a:txBody>
                  <a:tcPr marL="0" marR="0" marT="4445" marB="0">
                    <a:solidFill>
                      <a:srgbClr val="F1F1F1"/>
                    </a:solidFill>
                  </a:tcPr>
                </a:tc>
                <a:tc>
                  <a:txBody>
                    <a:bodyPr/>
                    <a:lstStyle/>
                    <a:p>
                      <a:pPr marL="63500">
                        <a:lnSpc>
                          <a:spcPct val="100000"/>
                        </a:lnSpc>
                        <a:spcBef>
                          <a:spcPts val="35"/>
                        </a:spcBef>
                      </a:pPr>
                      <a:r>
                        <a:rPr sz="1600" spc="520" dirty="0">
                          <a:solidFill>
                            <a:srgbClr val="168991"/>
                          </a:solidFill>
                          <a:latin typeface="Arial" panose="020B0604020202020204"/>
                          <a:cs typeface="Arial" panose="020B0604020202020204"/>
                        </a:rPr>
                        <a:t>i</a:t>
                      </a:r>
                      <a:r>
                        <a:rPr sz="1600" spc="330" dirty="0">
                          <a:solidFill>
                            <a:srgbClr val="168991"/>
                          </a:solidFill>
                          <a:latin typeface="Arial" panose="020B0604020202020204"/>
                          <a:cs typeface="Arial" panose="020B0604020202020204"/>
                        </a:rPr>
                        <a:t> </a:t>
                      </a:r>
                      <a:r>
                        <a:rPr sz="1600" spc="-60" dirty="0">
                          <a:solidFill>
                            <a:srgbClr val="168991"/>
                          </a:solidFill>
                          <a:latin typeface="Arial" panose="020B0604020202020204"/>
                          <a:cs typeface="Arial" panose="020B0604020202020204"/>
                        </a:rPr>
                        <a:t>=</a:t>
                      </a:r>
                      <a:endParaRPr sz="1600">
                        <a:latin typeface="Arial" panose="020B0604020202020204"/>
                        <a:cs typeface="Arial" panose="020B0604020202020204"/>
                      </a:endParaRPr>
                    </a:p>
                    <a:p>
                      <a:pPr marL="63500">
                        <a:lnSpc>
                          <a:spcPts val="1910"/>
                        </a:lnSpc>
                        <a:spcBef>
                          <a:spcPts val="410"/>
                        </a:spcBef>
                      </a:pPr>
                      <a:r>
                        <a:rPr sz="1600" spc="305" dirty="0">
                          <a:solidFill>
                            <a:srgbClr val="168991"/>
                          </a:solidFill>
                          <a:latin typeface="Arial" panose="020B0604020202020204"/>
                          <a:cs typeface="Arial" panose="020B0604020202020204"/>
                        </a:rPr>
                        <a:t>int</a:t>
                      </a:r>
                      <a:endParaRPr sz="1600">
                        <a:latin typeface="Arial" panose="020B0604020202020204"/>
                        <a:cs typeface="Arial" panose="020B0604020202020204"/>
                      </a:endParaRPr>
                    </a:p>
                  </a:txBody>
                  <a:tcPr marL="0" marR="0" marT="4445" marB="0">
                    <a:solidFill>
                      <a:srgbClr val="F1F1F1"/>
                    </a:solidFill>
                  </a:tcPr>
                </a:tc>
                <a:tc>
                  <a:txBody>
                    <a:bodyPr/>
                    <a:lstStyle/>
                    <a:p>
                      <a:pPr marL="55245">
                        <a:lnSpc>
                          <a:spcPct val="100000"/>
                        </a:lnSpc>
                        <a:spcBef>
                          <a:spcPts val="35"/>
                        </a:spcBef>
                      </a:pPr>
                      <a:r>
                        <a:rPr sz="1600" spc="204" dirty="0">
                          <a:solidFill>
                            <a:srgbClr val="168991"/>
                          </a:solidFill>
                          <a:latin typeface="Arial" panose="020B0604020202020204"/>
                          <a:cs typeface="Arial" panose="020B0604020202020204"/>
                        </a:rPr>
                        <a:t>0;</a:t>
                      </a:r>
                      <a:endParaRPr sz="1600">
                        <a:latin typeface="Arial" panose="020B0604020202020204"/>
                        <a:cs typeface="Arial" panose="020B0604020202020204"/>
                      </a:endParaRPr>
                    </a:p>
                    <a:p>
                      <a:pPr marL="55245">
                        <a:lnSpc>
                          <a:spcPts val="1910"/>
                        </a:lnSpc>
                        <a:spcBef>
                          <a:spcPts val="410"/>
                        </a:spcBef>
                      </a:pPr>
                      <a:r>
                        <a:rPr sz="1600" spc="75" dirty="0">
                          <a:solidFill>
                            <a:srgbClr val="168991"/>
                          </a:solidFill>
                          <a:latin typeface="Arial" panose="020B0604020202020204"/>
                          <a:cs typeface="Arial" panose="020B0604020202020204"/>
                        </a:rPr>
                        <a:t>k</a:t>
                      </a:r>
                      <a:r>
                        <a:rPr sz="1600" spc="420" dirty="0">
                          <a:solidFill>
                            <a:srgbClr val="168991"/>
                          </a:solidFill>
                          <a:latin typeface="Arial" panose="020B0604020202020204"/>
                          <a:cs typeface="Arial" panose="020B0604020202020204"/>
                        </a:rPr>
                        <a:t> </a:t>
                      </a:r>
                      <a:r>
                        <a:rPr sz="1600" spc="160" dirty="0">
                          <a:solidFill>
                            <a:srgbClr val="168991"/>
                          </a:solidFill>
                          <a:latin typeface="Arial" panose="020B0604020202020204"/>
                          <a:cs typeface="Arial" panose="020B0604020202020204"/>
                        </a:rPr>
                        <a:t>=i+1;</a:t>
                      </a:r>
                      <a:endParaRPr sz="1600">
                        <a:latin typeface="Arial" panose="020B0604020202020204"/>
                        <a:cs typeface="Arial" panose="020B0604020202020204"/>
                      </a:endParaRPr>
                    </a:p>
                  </a:txBody>
                  <a:tcPr marL="0" marR="0" marT="4445" marB="0">
                    <a:solidFill>
                      <a:srgbClr val="F1F1F1"/>
                    </a:solidFill>
                  </a:tcPr>
                </a:tc>
                <a:tc>
                  <a:txBody>
                    <a:bodyPr/>
                    <a:lstStyle/>
                    <a:p>
                      <a:pPr>
                        <a:lnSpc>
                          <a:spcPct val="100000"/>
                        </a:lnSpc>
                      </a:pPr>
                      <a:endParaRPr sz="2000">
                        <a:latin typeface="Times New Roman" panose="02020603050405020304"/>
                        <a:cs typeface="Times New Roman" panose="02020603050405020304"/>
                      </a:endParaRPr>
                    </a:p>
                  </a:txBody>
                  <a:tcPr marL="0" marR="0" marT="0" marB="0">
                    <a:solidFill>
                      <a:srgbClr val="F1F1F1"/>
                    </a:solidFill>
                  </a:tcPr>
                </a:tc>
                <a:tc>
                  <a:txBody>
                    <a:bodyPr/>
                    <a:lstStyle/>
                    <a:p>
                      <a:pPr>
                        <a:lnSpc>
                          <a:spcPct val="100000"/>
                        </a:lnSpc>
                      </a:pPr>
                      <a:endParaRPr sz="2000">
                        <a:latin typeface="Times New Roman" panose="02020603050405020304"/>
                        <a:cs typeface="Times New Roman" panose="02020603050405020304"/>
                      </a:endParaRPr>
                    </a:p>
                  </a:txBody>
                  <a:tcPr marL="0" marR="0" marT="0" marB="0">
                    <a:solidFill>
                      <a:srgbClr val="F1F1F1"/>
                    </a:solidFill>
                  </a:tcPr>
                </a:tc>
              </a:tr>
              <a:tr h="475615">
                <a:tc>
                  <a:txBody>
                    <a:bodyPr/>
                    <a:lstStyle/>
                    <a:p>
                      <a:pPr marL="31750">
                        <a:lnSpc>
                          <a:spcPct val="100000"/>
                        </a:lnSpc>
                        <a:spcBef>
                          <a:spcPts val="330"/>
                        </a:spcBef>
                      </a:pPr>
                      <a:r>
                        <a:rPr sz="1600" dirty="0">
                          <a:solidFill>
                            <a:srgbClr val="168991"/>
                          </a:solidFill>
                          <a:latin typeface="Arial" panose="020B0604020202020204"/>
                          <a:cs typeface="Arial" panose="020B0604020202020204"/>
                        </a:rPr>
                        <a:t></a:t>
                      </a:r>
                      <a:endParaRPr sz="1600">
                        <a:latin typeface="Arial" panose="020B0604020202020204"/>
                        <a:cs typeface="Arial" panose="020B0604020202020204"/>
                      </a:endParaRPr>
                    </a:p>
                  </a:txBody>
                  <a:tcPr marL="0" marR="0" marT="41910" marB="0">
                    <a:solidFill>
                      <a:srgbClr val="F1F1F1"/>
                    </a:solidFill>
                  </a:tcPr>
                </a:tc>
                <a:tc gridSpan="2">
                  <a:txBody>
                    <a:bodyPr/>
                    <a:lstStyle/>
                    <a:p>
                      <a:pPr marL="63500">
                        <a:lnSpc>
                          <a:spcPct val="100000"/>
                        </a:lnSpc>
                        <a:spcBef>
                          <a:spcPts val="330"/>
                        </a:spcBef>
                      </a:pPr>
                      <a:r>
                        <a:rPr sz="1600" spc="265" dirty="0">
                          <a:solidFill>
                            <a:srgbClr val="168991"/>
                          </a:solidFill>
                          <a:latin typeface="Arial" panose="020B0604020202020204"/>
                          <a:cs typeface="Arial" panose="020B0604020202020204"/>
                        </a:rPr>
                        <a:t>float </a:t>
                      </a:r>
                      <a:r>
                        <a:rPr sz="1600" spc="180" dirty="0">
                          <a:solidFill>
                            <a:srgbClr val="168991"/>
                          </a:solidFill>
                          <a:latin typeface="Arial" panose="020B0604020202020204"/>
                          <a:cs typeface="Arial" panose="020B0604020202020204"/>
                        </a:rPr>
                        <a:t>x=1.0f,</a:t>
                      </a:r>
                      <a:r>
                        <a:rPr sz="1600" spc="555" dirty="0">
                          <a:solidFill>
                            <a:srgbClr val="168991"/>
                          </a:solidFill>
                          <a:latin typeface="Arial" panose="020B0604020202020204"/>
                          <a:cs typeface="Arial" panose="020B0604020202020204"/>
                        </a:rPr>
                        <a:t> </a:t>
                      </a:r>
                      <a:r>
                        <a:rPr sz="1600" spc="180" dirty="0">
                          <a:solidFill>
                            <a:srgbClr val="168991"/>
                          </a:solidFill>
                          <a:latin typeface="Arial" panose="020B0604020202020204"/>
                          <a:cs typeface="Arial" panose="020B0604020202020204"/>
                        </a:rPr>
                        <a:t>y=2.0f;</a:t>
                      </a:r>
                      <a:endParaRPr sz="1600">
                        <a:latin typeface="Arial" panose="020B0604020202020204"/>
                        <a:cs typeface="Arial" panose="020B0604020202020204"/>
                      </a:endParaRPr>
                    </a:p>
                  </a:txBody>
                  <a:tcPr marL="0" marR="0" marT="41910" marB="0">
                    <a:solidFill>
                      <a:srgbClr val="F1F1F1"/>
                    </a:solidFill>
                  </a:tcPr>
                </a:tc>
                <a:tc hMerge="1">
                  <a:tcPr marL="0" marR="0" marT="0" marB="0"/>
                </a:tc>
                <a:tc>
                  <a:txBody>
                    <a:bodyPr/>
                    <a:lstStyle/>
                    <a:p>
                      <a:pPr>
                        <a:lnSpc>
                          <a:spcPct val="100000"/>
                        </a:lnSpc>
                      </a:pPr>
                      <a:endParaRPr sz="2000">
                        <a:latin typeface="Times New Roman" panose="02020603050405020304"/>
                        <a:cs typeface="Times New Roman" panose="02020603050405020304"/>
                      </a:endParaRPr>
                    </a:p>
                  </a:txBody>
                  <a:tcPr marL="0" marR="0" marT="0" marB="0">
                    <a:solidFill>
                      <a:srgbClr val="F1F1F1"/>
                    </a:solidFill>
                  </a:tcPr>
                </a:tc>
                <a:tc>
                  <a:txBody>
                    <a:bodyPr/>
                    <a:lstStyle/>
                    <a:p>
                      <a:pPr>
                        <a:lnSpc>
                          <a:spcPct val="100000"/>
                        </a:lnSpc>
                      </a:pPr>
                      <a:endParaRPr sz="2000">
                        <a:latin typeface="Times New Roman" panose="02020603050405020304"/>
                        <a:cs typeface="Times New Roman" panose="02020603050405020304"/>
                      </a:endParaRPr>
                    </a:p>
                  </a:txBody>
                  <a:tcPr marL="0" marR="0" marT="0" marB="0">
                    <a:solidFill>
                      <a:srgbClr val="F1F1F1"/>
                    </a:solidFill>
                  </a:tcPr>
                </a:tc>
              </a:tr>
              <a:tr h="421005">
                <a:tc>
                  <a:txBody>
                    <a:bodyPr/>
                    <a:lstStyle/>
                    <a:p>
                      <a:pPr marL="31750">
                        <a:lnSpc>
                          <a:spcPct val="100000"/>
                        </a:lnSpc>
                        <a:spcBef>
                          <a:spcPts val="35"/>
                        </a:spcBef>
                      </a:pPr>
                      <a:r>
                        <a:rPr sz="1600" dirty="0">
                          <a:solidFill>
                            <a:srgbClr val="168991"/>
                          </a:solidFill>
                          <a:latin typeface="Arial" panose="020B0604020202020204"/>
                          <a:cs typeface="Arial" panose="020B0604020202020204"/>
                        </a:rPr>
                        <a:t></a:t>
                      </a:r>
                      <a:endParaRPr sz="1600">
                        <a:latin typeface="Arial" panose="020B0604020202020204"/>
                        <a:cs typeface="Arial" panose="020B0604020202020204"/>
                      </a:endParaRPr>
                    </a:p>
                  </a:txBody>
                  <a:tcPr marL="0" marR="0" marT="4445" marB="0">
                    <a:solidFill>
                      <a:srgbClr val="F1F1F1"/>
                    </a:solidFill>
                  </a:tcPr>
                </a:tc>
                <a:tc gridSpan="2">
                  <a:txBody>
                    <a:bodyPr/>
                    <a:lstStyle/>
                    <a:p>
                      <a:pPr marL="63500">
                        <a:lnSpc>
                          <a:spcPct val="100000"/>
                        </a:lnSpc>
                        <a:spcBef>
                          <a:spcPts val="35"/>
                        </a:spcBef>
                      </a:pPr>
                      <a:r>
                        <a:rPr sz="1600" spc="204" dirty="0">
                          <a:solidFill>
                            <a:srgbClr val="168991"/>
                          </a:solidFill>
                          <a:latin typeface="Arial" panose="020B0604020202020204"/>
                          <a:cs typeface="Arial" panose="020B0604020202020204"/>
                        </a:rPr>
                        <a:t>System.out.println(i);</a:t>
                      </a:r>
                      <a:endParaRPr sz="1600">
                        <a:latin typeface="Arial" panose="020B0604020202020204"/>
                        <a:cs typeface="Arial" panose="020B0604020202020204"/>
                      </a:endParaRPr>
                    </a:p>
                  </a:txBody>
                  <a:tcPr marL="0" marR="0" marT="4445" marB="0">
                    <a:solidFill>
                      <a:srgbClr val="F1F1F1"/>
                    </a:solidFill>
                  </a:tcPr>
                </a:tc>
                <a:tc hMerge="1">
                  <a:tcPr marL="0" marR="0" marT="0" marB="0"/>
                </a:tc>
                <a:tc>
                  <a:txBody>
                    <a:bodyPr/>
                    <a:lstStyle/>
                    <a:p>
                      <a:pPr marR="47625" algn="r">
                        <a:lnSpc>
                          <a:spcPct val="100000"/>
                        </a:lnSpc>
                        <a:spcBef>
                          <a:spcPts val="35"/>
                        </a:spcBef>
                      </a:pPr>
                      <a:r>
                        <a:rPr sz="1600" spc="-5" dirty="0">
                          <a:solidFill>
                            <a:srgbClr val="168991"/>
                          </a:solidFill>
                          <a:latin typeface="Arial" panose="020B0604020202020204"/>
                          <a:cs typeface="Arial" panose="020B0604020202020204"/>
                        </a:rPr>
                        <a:t>//</a:t>
                      </a:r>
                      <a:endParaRPr sz="1600">
                        <a:latin typeface="Arial" panose="020B0604020202020204"/>
                        <a:cs typeface="Arial" panose="020B0604020202020204"/>
                      </a:endParaRPr>
                    </a:p>
                  </a:txBody>
                  <a:tcPr marL="0" marR="0" marT="4445" marB="0">
                    <a:solidFill>
                      <a:srgbClr val="F1F1F1"/>
                    </a:solidFill>
                  </a:tcPr>
                </a:tc>
                <a:tc>
                  <a:txBody>
                    <a:bodyPr/>
                    <a:lstStyle/>
                    <a:p>
                      <a:pPr marL="55245">
                        <a:lnSpc>
                          <a:spcPct val="100000"/>
                        </a:lnSpc>
                        <a:spcBef>
                          <a:spcPts val="35"/>
                        </a:spcBef>
                      </a:pPr>
                      <a:r>
                        <a:rPr sz="1600" spc="204" dirty="0">
                          <a:solidFill>
                            <a:srgbClr val="168991"/>
                          </a:solidFill>
                          <a:latin typeface="Arial" panose="020B0604020202020204"/>
                          <a:cs typeface="Arial" panose="020B0604020202020204"/>
                        </a:rPr>
                        <a:t>In </a:t>
                      </a:r>
                      <a:r>
                        <a:rPr sz="1600" spc="160" dirty="0">
                          <a:solidFill>
                            <a:srgbClr val="168991"/>
                          </a:solidFill>
                          <a:latin typeface="Arial" panose="020B0604020202020204"/>
                          <a:cs typeface="Arial" panose="020B0604020202020204"/>
                        </a:rPr>
                        <a:t>ra</a:t>
                      </a:r>
                      <a:r>
                        <a:rPr sz="1600" spc="630" dirty="0">
                          <a:solidFill>
                            <a:srgbClr val="168991"/>
                          </a:solidFill>
                          <a:latin typeface="Arial" panose="020B0604020202020204"/>
                          <a:cs typeface="Arial" panose="020B0604020202020204"/>
                        </a:rPr>
                        <a:t> </a:t>
                      </a:r>
                      <a:r>
                        <a:rPr sz="1600" spc="-15" dirty="0">
                          <a:solidFill>
                            <a:srgbClr val="168991"/>
                          </a:solidFill>
                          <a:latin typeface="Arial" panose="020B0604020202020204"/>
                          <a:cs typeface="Arial" panose="020B0604020202020204"/>
                        </a:rPr>
                        <a:t>0</a:t>
                      </a:r>
                      <a:endParaRPr sz="1600">
                        <a:latin typeface="Arial" panose="020B0604020202020204"/>
                        <a:cs typeface="Arial" panose="020B0604020202020204"/>
                      </a:endParaRPr>
                    </a:p>
                  </a:txBody>
                  <a:tcPr marL="0" marR="0" marT="4445" marB="0">
                    <a:solidFill>
                      <a:srgbClr val="F1F1F1"/>
                    </a:solidFill>
                  </a:tcPr>
                </a:tc>
              </a:tr>
              <a:tr h="419735">
                <a:tc>
                  <a:txBody>
                    <a:bodyPr/>
                    <a:lstStyle/>
                    <a:p>
                      <a:pPr marL="31750">
                        <a:lnSpc>
                          <a:spcPct val="100000"/>
                        </a:lnSpc>
                        <a:spcBef>
                          <a:spcPts val="30"/>
                        </a:spcBef>
                      </a:pPr>
                      <a:r>
                        <a:rPr sz="1600" dirty="0">
                          <a:solidFill>
                            <a:srgbClr val="168991"/>
                          </a:solidFill>
                          <a:latin typeface="Arial" panose="020B0604020202020204"/>
                          <a:cs typeface="Arial" panose="020B0604020202020204"/>
                        </a:rPr>
                        <a:t></a:t>
                      </a:r>
                      <a:endParaRPr sz="1600">
                        <a:latin typeface="Arial" panose="020B0604020202020204"/>
                        <a:cs typeface="Arial" panose="020B0604020202020204"/>
                      </a:endParaRPr>
                    </a:p>
                  </a:txBody>
                  <a:tcPr marL="0" marR="0" marT="3810" marB="0">
                    <a:solidFill>
                      <a:srgbClr val="F1F1F1"/>
                    </a:solidFill>
                  </a:tcPr>
                </a:tc>
                <a:tc gridSpan="2">
                  <a:txBody>
                    <a:bodyPr/>
                    <a:lstStyle/>
                    <a:p>
                      <a:pPr marL="63500">
                        <a:lnSpc>
                          <a:spcPct val="100000"/>
                        </a:lnSpc>
                        <a:spcBef>
                          <a:spcPts val="30"/>
                        </a:spcBef>
                      </a:pPr>
                      <a:r>
                        <a:rPr sz="1600" spc="185" dirty="0">
                          <a:solidFill>
                            <a:srgbClr val="168991"/>
                          </a:solidFill>
                          <a:latin typeface="Arial" panose="020B0604020202020204"/>
                          <a:cs typeface="Arial" panose="020B0604020202020204"/>
                        </a:rPr>
                        <a:t>System.out.println(k);</a:t>
                      </a:r>
                      <a:endParaRPr sz="1600">
                        <a:latin typeface="Arial" panose="020B0604020202020204"/>
                        <a:cs typeface="Arial" panose="020B0604020202020204"/>
                      </a:endParaRPr>
                    </a:p>
                  </a:txBody>
                  <a:tcPr marL="0" marR="0" marT="3810" marB="0">
                    <a:solidFill>
                      <a:srgbClr val="F1F1F1"/>
                    </a:solidFill>
                  </a:tcPr>
                </a:tc>
                <a:tc hMerge="1">
                  <a:tcPr marL="0" marR="0" marT="0" marB="0"/>
                </a:tc>
                <a:tc>
                  <a:txBody>
                    <a:bodyPr/>
                    <a:lstStyle/>
                    <a:p>
                      <a:pPr marR="47625" algn="r">
                        <a:lnSpc>
                          <a:spcPct val="100000"/>
                        </a:lnSpc>
                        <a:spcBef>
                          <a:spcPts val="30"/>
                        </a:spcBef>
                      </a:pPr>
                      <a:r>
                        <a:rPr sz="1600" spc="-5" dirty="0">
                          <a:solidFill>
                            <a:srgbClr val="168991"/>
                          </a:solidFill>
                          <a:latin typeface="Arial" panose="020B0604020202020204"/>
                          <a:cs typeface="Arial" panose="020B0604020202020204"/>
                        </a:rPr>
                        <a:t>//</a:t>
                      </a:r>
                      <a:endParaRPr sz="1600">
                        <a:latin typeface="Arial" panose="020B0604020202020204"/>
                        <a:cs typeface="Arial" panose="020B0604020202020204"/>
                      </a:endParaRPr>
                    </a:p>
                  </a:txBody>
                  <a:tcPr marL="0" marR="0" marT="3810" marB="0">
                    <a:solidFill>
                      <a:srgbClr val="F1F1F1"/>
                    </a:solidFill>
                  </a:tcPr>
                </a:tc>
                <a:tc>
                  <a:txBody>
                    <a:bodyPr/>
                    <a:lstStyle/>
                    <a:p>
                      <a:pPr marL="55245">
                        <a:lnSpc>
                          <a:spcPct val="100000"/>
                        </a:lnSpc>
                        <a:spcBef>
                          <a:spcPts val="30"/>
                        </a:spcBef>
                      </a:pPr>
                      <a:r>
                        <a:rPr sz="1600" spc="204" dirty="0">
                          <a:solidFill>
                            <a:srgbClr val="168991"/>
                          </a:solidFill>
                          <a:latin typeface="Arial" panose="020B0604020202020204"/>
                          <a:cs typeface="Arial" panose="020B0604020202020204"/>
                        </a:rPr>
                        <a:t>In </a:t>
                      </a:r>
                      <a:r>
                        <a:rPr sz="1600" spc="160" dirty="0">
                          <a:solidFill>
                            <a:srgbClr val="168991"/>
                          </a:solidFill>
                          <a:latin typeface="Arial" panose="020B0604020202020204"/>
                          <a:cs typeface="Arial" panose="020B0604020202020204"/>
                        </a:rPr>
                        <a:t>ra</a:t>
                      </a:r>
                      <a:r>
                        <a:rPr sz="1600" spc="630" dirty="0">
                          <a:solidFill>
                            <a:srgbClr val="168991"/>
                          </a:solidFill>
                          <a:latin typeface="Arial" panose="020B0604020202020204"/>
                          <a:cs typeface="Arial" panose="020B0604020202020204"/>
                        </a:rPr>
                        <a:t> </a:t>
                      </a:r>
                      <a:r>
                        <a:rPr sz="1600" spc="-15" dirty="0">
                          <a:solidFill>
                            <a:srgbClr val="168991"/>
                          </a:solidFill>
                          <a:latin typeface="Arial" panose="020B0604020202020204"/>
                          <a:cs typeface="Arial" panose="020B0604020202020204"/>
                        </a:rPr>
                        <a:t>1</a:t>
                      </a:r>
                      <a:endParaRPr sz="1600">
                        <a:latin typeface="Arial" panose="020B0604020202020204"/>
                        <a:cs typeface="Arial" panose="020B0604020202020204"/>
                      </a:endParaRPr>
                    </a:p>
                  </a:txBody>
                  <a:tcPr marL="0" marR="0" marT="3810" marB="0">
                    <a:solidFill>
                      <a:srgbClr val="F1F1F1"/>
                    </a:solidFill>
                  </a:tcPr>
                </a:tc>
              </a:tr>
              <a:tr h="370205">
                <a:tc>
                  <a:txBody>
                    <a:bodyPr/>
                    <a:lstStyle/>
                    <a:p>
                      <a:pPr marL="31750">
                        <a:lnSpc>
                          <a:spcPts val="1910"/>
                        </a:lnSpc>
                        <a:spcBef>
                          <a:spcPts val="35"/>
                        </a:spcBef>
                      </a:pPr>
                      <a:r>
                        <a:rPr sz="1600" dirty="0">
                          <a:solidFill>
                            <a:srgbClr val="168991"/>
                          </a:solidFill>
                          <a:latin typeface="Arial" panose="020B0604020202020204"/>
                          <a:cs typeface="Arial" panose="020B0604020202020204"/>
                        </a:rPr>
                        <a:t></a:t>
                      </a:r>
                      <a:endParaRPr sz="1600">
                        <a:latin typeface="Arial" panose="020B0604020202020204"/>
                        <a:cs typeface="Arial" panose="020B0604020202020204"/>
                      </a:endParaRPr>
                    </a:p>
                  </a:txBody>
                  <a:tcPr marL="0" marR="0" marT="4445" marB="0">
                    <a:solidFill>
                      <a:srgbClr val="F1F1F1"/>
                    </a:solidFill>
                  </a:tcPr>
                </a:tc>
                <a:tc gridSpan="2">
                  <a:txBody>
                    <a:bodyPr/>
                    <a:lstStyle/>
                    <a:p>
                      <a:pPr marL="63500">
                        <a:lnSpc>
                          <a:spcPts val="1910"/>
                        </a:lnSpc>
                        <a:spcBef>
                          <a:spcPts val="35"/>
                        </a:spcBef>
                      </a:pPr>
                      <a:r>
                        <a:rPr sz="1600" spc="204" dirty="0">
                          <a:solidFill>
                            <a:srgbClr val="168991"/>
                          </a:solidFill>
                          <a:latin typeface="Arial" panose="020B0604020202020204"/>
                          <a:cs typeface="Arial" panose="020B0604020202020204"/>
                        </a:rPr>
                        <a:t>System.out.println(j);</a:t>
                      </a:r>
                      <a:endParaRPr sz="1600">
                        <a:latin typeface="Arial" panose="020B0604020202020204"/>
                        <a:cs typeface="Arial" panose="020B0604020202020204"/>
                      </a:endParaRPr>
                    </a:p>
                  </a:txBody>
                  <a:tcPr marL="0" marR="0" marT="4445" marB="0">
                    <a:solidFill>
                      <a:srgbClr val="F1F1F1"/>
                    </a:solidFill>
                  </a:tcPr>
                </a:tc>
                <a:tc hMerge="1">
                  <a:tcPr marL="0" marR="0" marT="0" marB="0"/>
                </a:tc>
                <a:tc>
                  <a:txBody>
                    <a:bodyPr/>
                    <a:lstStyle/>
                    <a:p>
                      <a:pPr marR="47625" algn="r">
                        <a:lnSpc>
                          <a:spcPts val="1910"/>
                        </a:lnSpc>
                        <a:spcBef>
                          <a:spcPts val="35"/>
                        </a:spcBef>
                      </a:pPr>
                      <a:r>
                        <a:rPr sz="1600" spc="-5" dirty="0">
                          <a:solidFill>
                            <a:srgbClr val="168991"/>
                          </a:solidFill>
                          <a:latin typeface="Arial" panose="020B0604020202020204"/>
                          <a:cs typeface="Arial" panose="020B0604020202020204"/>
                        </a:rPr>
                        <a:t>//</a:t>
                      </a:r>
                      <a:endParaRPr sz="1600">
                        <a:latin typeface="Arial" panose="020B0604020202020204"/>
                        <a:cs typeface="Arial" panose="020B0604020202020204"/>
                      </a:endParaRPr>
                    </a:p>
                  </a:txBody>
                  <a:tcPr marL="0" marR="0" marT="4445" marB="0">
                    <a:solidFill>
                      <a:srgbClr val="F1F1F1"/>
                    </a:solidFill>
                  </a:tcPr>
                </a:tc>
                <a:tc>
                  <a:txBody>
                    <a:bodyPr/>
                    <a:lstStyle/>
                    <a:p>
                      <a:pPr marL="55245">
                        <a:lnSpc>
                          <a:spcPts val="1910"/>
                        </a:lnSpc>
                        <a:spcBef>
                          <a:spcPts val="35"/>
                        </a:spcBef>
                      </a:pPr>
                      <a:r>
                        <a:rPr sz="1600" spc="160" dirty="0">
                          <a:solidFill>
                            <a:srgbClr val="168991"/>
                          </a:solidFill>
                          <a:latin typeface="Arial" panose="020B0604020202020204"/>
                          <a:cs typeface="Arial" panose="020B0604020202020204"/>
                        </a:rPr>
                        <a:t>Lỗi </a:t>
                      </a:r>
                      <a:r>
                        <a:rPr sz="1600" spc="114" dirty="0">
                          <a:solidFill>
                            <a:srgbClr val="168991"/>
                          </a:solidFill>
                          <a:latin typeface="Arial" panose="020B0604020202020204"/>
                          <a:cs typeface="Arial" panose="020B0604020202020204"/>
                        </a:rPr>
                        <a:t>biên</a:t>
                      </a:r>
                      <a:r>
                        <a:rPr sz="1600" spc="25" dirty="0">
                          <a:solidFill>
                            <a:srgbClr val="168991"/>
                          </a:solidFill>
                          <a:latin typeface="Arial" panose="020B0604020202020204"/>
                          <a:cs typeface="Arial" panose="020B0604020202020204"/>
                        </a:rPr>
                        <a:t> </a:t>
                      </a:r>
                      <a:r>
                        <a:rPr sz="1600" spc="135" dirty="0">
                          <a:solidFill>
                            <a:srgbClr val="168991"/>
                          </a:solidFill>
                          <a:latin typeface="Arial" panose="020B0604020202020204"/>
                          <a:cs typeface="Arial" panose="020B0604020202020204"/>
                        </a:rPr>
                        <a:t>dịch</a:t>
                      </a:r>
                      <a:endParaRPr sz="1600">
                        <a:latin typeface="Arial" panose="020B0604020202020204"/>
                        <a:cs typeface="Arial" panose="020B0604020202020204"/>
                      </a:endParaRPr>
                    </a:p>
                  </a:txBody>
                  <a:tcPr marL="0" marR="0" marT="4445" marB="0">
                    <a:solidFill>
                      <a:srgbClr val="F1F1F1"/>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Lịch sử hình thành và phát triển</a:t>
            </a:r>
            <a:endParaRPr lang="en-US" dirty="0"/>
          </a:p>
        </p:txBody>
      </p:sp>
      <p:sp>
        <p:nvSpPr>
          <p:cNvPr id="3" name="Content Placeholder 2"/>
          <p:cNvSpPr>
            <a:spLocks noGrp="1"/>
          </p:cNvSpPr>
          <p:nvPr>
            <p:ph idx="1"/>
          </p:nvPr>
        </p:nvSpPr>
        <p:spPr>
          <a:xfrm>
            <a:off x="718820" y="1272540"/>
            <a:ext cx="10972800" cy="4525963"/>
          </a:xfrm>
        </p:spPr>
        <p:txBody>
          <a:bodyPr/>
          <a:lstStyle/>
          <a:p>
            <a:r>
              <a:rPr lang="en-US" sz="2800" dirty="0"/>
              <a:t>Do James Gosling và các cộng sự trong nhóm Green Team của Công ty Sun Microsystem phát triển. </a:t>
            </a:r>
            <a:r>
              <a:rPr lang="en-US" sz="2800" dirty="0"/>
              <a:t>Java được phát hành lần đầu tiên vào năm 1995 và sau đó được Tập đoàn Oracle mua lại. </a:t>
            </a:r>
            <a:endParaRPr lang="en-US" sz="2800" dirty="0"/>
          </a:p>
          <a:p>
            <a:r>
              <a:rPr lang="en-US" sz="2800" dirty="0"/>
              <a:t>Java là ngôn ngữ lập trình số 1 thế giới, được nhiều Lập trình viên sử dụng nhất hiện nay.</a:t>
            </a:r>
            <a:endParaRPr lang="en-US" dirty="0"/>
          </a:p>
          <a:p>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fld>
            <a:endParaRPr lang="en-US" dirty="0"/>
          </a:p>
        </p:txBody>
      </p:sp>
      <p:pic>
        <p:nvPicPr>
          <p:cNvPr id="5" name="Picture 4"/>
          <p:cNvPicPr>
            <a:picLocks noChangeAspect="1"/>
          </p:cNvPicPr>
          <p:nvPr/>
        </p:nvPicPr>
        <p:blipFill>
          <a:blip r:embed="rId1"/>
          <a:stretch>
            <a:fillRect/>
          </a:stretch>
        </p:blipFill>
        <p:spPr>
          <a:xfrm>
            <a:off x="6532880" y="3837305"/>
            <a:ext cx="3880485" cy="2106295"/>
          </a:xfrm>
          <a:prstGeom prst="rect">
            <a:avLst/>
          </a:prstGeom>
        </p:spPr>
      </p:pic>
      <p:pic>
        <p:nvPicPr>
          <p:cNvPr id="6" name="Picture 5"/>
          <p:cNvPicPr>
            <a:picLocks noChangeAspect="1"/>
          </p:cNvPicPr>
          <p:nvPr/>
        </p:nvPicPr>
        <p:blipFill>
          <a:blip r:embed="rId2"/>
          <a:stretch>
            <a:fillRect/>
          </a:stretch>
        </p:blipFill>
        <p:spPr>
          <a:xfrm>
            <a:off x="976630" y="3633470"/>
            <a:ext cx="4841240" cy="2747010"/>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45107" y="299224"/>
            <a:ext cx="2037714" cy="567055"/>
          </a:xfrm>
          <a:prstGeom prst="rect">
            <a:avLst/>
          </a:prstGeom>
        </p:spPr>
        <p:txBody>
          <a:bodyPr vert="horz" wrap="square" lIns="0" tIns="13335" rIns="0" bIns="0" rtlCol="0">
            <a:spAutoFit/>
          </a:bodyPr>
          <a:lstStyle/>
          <a:p>
            <a:pPr marL="12700">
              <a:lnSpc>
                <a:spcPct val="100000"/>
              </a:lnSpc>
              <a:spcBef>
                <a:spcPts val="105"/>
              </a:spcBef>
            </a:pPr>
            <a:r>
              <a:rPr sz="3600" spc="140" dirty="0"/>
              <a:t>Chú</a:t>
            </a:r>
            <a:r>
              <a:rPr sz="3600" spc="-395" dirty="0"/>
              <a:t> </a:t>
            </a:r>
            <a:r>
              <a:rPr sz="3600" spc="90" dirty="0"/>
              <a:t>thích</a:t>
            </a:r>
            <a:endParaRPr sz="3600" spc="90" dirty="0"/>
          </a:p>
        </p:txBody>
      </p:sp>
      <p:sp>
        <p:nvSpPr>
          <p:cNvPr id="3" name="object 3"/>
          <p:cNvSpPr txBox="1"/>
          <p:nvPr/>
        </p:nvSpPr>
        <p:spPr>
          <a:xfrm>
            <a:off x="2574442" y="1712063"/>
            <a:ext cx="6023610" cy="2101215"/>
          </a:xfrm>
          <a:prstGeom prst="rect">
            <a:avLst/>
          </a:prstGeom>
        </p:spPr>
        <p:txBody>
          <a:bodyPr vert="horz" wrap="square" lIns="0" tIns="118745" rIns="0" bIns="0" rtlCol="0">
            <a:spAutoFit/>
          </a:bodyPr>
          <a:lstStyle/>
          <a:p>
            <a:pPr marL="286385" indent="-274320">
              <a:lnSpc>
                <a:spcPct val="100000"/>
              </a:lnSpc>
              <a:spcBef>
                <a:spcPts val="935"/>
              </a:spcBef>
              <a:buChar char="•"/>
              <a:tabLst>
                <a:tab pos="286385" algn="l"/>
                <a:tab pos="287020" algn="l"/>
              </a:tabLst>
            </a:pPr>
            <a:r>
              <a:rPr sz="2400" spc="-180" dirty="0">
                <a:solidFill>
                  <a:srgbClr val="585858"/>
                </a:solidFill>
                <a:latin typeface="Arial" panose="020B0604020202020204"/>
                <a:cs typeface="Arial" panose="020B0604020202020204"/>
              </a:rPr>
              <a:t>Java </a:t>
            </a:r>
            <a:r>
              <a:rPr sz="2400" spc="45" dirty="0">
                <a:solidFill>
                  <a:srgbClr val="585858"/>
                </a:solidFill>
                <a:latin typeface="Arial" panose="020B0604020202020204"/>
                <a:cs typeface="Arial" panose="020B0604020202020204"/>
              </a:rPr>
              <a:t>hỗ </a:t>
            </a:r>
            <a:r>
              <a:rPr sz="2400" spc="10" dirty="0">
                <a:solidFill>
                  <a:srgbClr val="585858"/>
                </a:solidFill>
                <a:latin typeface="Arial" panose="020B0604020202020204"/>
                <a:cs typeface="Arial" panose="020B0604020202020204"/>
              </a:rPr>
              <a:t>trợ </a:t>
            </a:r>
            <a:r>
              <a:rPr sz="2400" spc="-35" dirty="0">
                <a:solidFill>
                  <a:srgbClr val="585858"/>
                </a:solidFill>
                <a:latin typeface="Arial" panose="020B0604020202020204"/>
                <a:cs typeface="Arial" panose="020B0604020202020204"/>
              </a:rPr>
              <a:t>ba </a:t>
            </a:r>
            <a:r>
              <a:rPr sz="2400" spc="-10" dirty="0">
                <a:solidFill>
                  <a:srgbClr val="585858"/>
                </a:solidFill>
                <a:latin typeface="Arial" panose="020B0604020202020204"/>
                <a:cs typeface="Arial" panose="020B0604020202020204"/>
              </a:rPr>
              <a:t>kiểu </a:t>
            </a:r>
            <a:r>
              <a:rPr sz="2400" spc="-20" dirty="0">
                <a:solidFill>
                  <a:srgbClr val="585858"/>
                </a:solidFill>
                <a:latin typeface="Arial" panose="020B0604020202020204"/>
                <a:cs typeface="Arial" panose="020B0604020202020204"/>
              </a:rPr>
              <a:t>chú </a:t>
            </a:r>
            <a:r>
              <a:rPr sz="2400" dirty="0">
                <a:solidFill>
                  <a:srgbClr val="585858"/>
                </a:solidFill>
                <a:latin typeface="Arial" panose="020B0604020202020204"/>
                <a:cs typeface="Arial" panose="020B0604020202020204"/>
              </a:rPr>
              <a:t>thích </a:t>
            </a:r>
            <a:r>
              <a:rPr sz="2400" spc="-55" dirty="0">
                <a:solidFill>
                  <a:srgbClr val="585858"/>
                </a:solidFill>
                <a:latin typeface="Arial" panose="020B0604020202020204"/>
                <a:cs typeface="Arial" panose="020B0604020202020204"/>
              </a:rPr>
              <a:t>như</a:t>
            </a:r>
            <a:r>
              <a:rPr sz="2400" spc="-280" dirty="0">
                <a:solidFill>
                  <a:srgbClr val="585858"/>
                </a:solidFill>
                <a:latin typeface="Arial" panose="020B0604020202020204"/>
                <a:cs typeface="Arial" panose="020B0604020202020204"/>
              </a:rPr>
              <a:t> </a:t>
            </a:r>
            <a:r>
              <a:rPr sz="2400" spc="-110" dirty="0">
                <a:solidFill>
                  <a:srgbClr val="585858"/>
                </a:solidFill>
                <a:latin typeface="Arial" panose="020B0604020202020204"/>
                <a:cs typeface="Arial" panose="020B0604020202020204"/>
              </a:rPr>
              <a:t>sau:</a:t>
            </a:r>
            <a:endParaRPr sz="2400">
              <a:latin typeface="Arial" panose="020B0604020202020204"/>
              <a:cs typeface="Arial" panose="020B0604020202020204"/>
            </a:endParaRPr>
          </a:p>
          <a:p>
            <a:pPr marL="560705" lvl="1" indent="-229235">
              <a:lnSpc>
                <a:spcPct val="100000"/>
              </a:lnSpc>
              <a:spcBef>
                <a:spcPts val="700"/>
              </a:spcBef>
              <a:buChar char="•"/>
              <a:tabLst>
                <a:tab pos="560705" algn="l"/>
                <a:tab pos="561340" algn="l"/>
                <a:tab pos="981075" algn="l"/>
                <a:tab pos="1539240" algn="l"/>
                <a:tab pos="2377440" algn="l"/>
                <a:tab pos="3075940" algn="l"/>
                <a:tab pos="3633470" algn="l"/>
              </a:tabLst>
            </a:pPr>
            <a:r>
              <a:rPr sz="2000" spc="545" dirty="0">
                <a:solidFill>
                  <a:srgbClr val="585858"/>
                </a:solidFill>
                <a:latin typeface="Arial" panose="020B0604020202020204"/>
                <a:cs typeface="Arial" panose="020B0604020202020204"/>
              </a:rPr>
              <a:t>//	</a:t>
            </a:r>
            <a:r>
              <a:rPr sz="2000" spc="-125" dirty="0">
                <a:solidFill>
                  <a:srgbClr val="585858"/>
                </a:solidFill>
                <a:latin typeface="Arial" panose="020B0604020202020204"/>
                <a:cs typeface="Arial" panose="020B0604020202020204"/>
              </a:rPr>
              <a:t>Chú	</a:t>
            </a:r>
            <a:r>
              <a:rPr sz="2000" spc="229" dirty="0">
                <a:solidFill>
                  <a:srgbClr val="585858"/>
                </a:solidFill>
                <a:latin typeface="Arial" panose="020B0604020202020204"/>
                <a:cs typeface="Arial" panose="020B0604020202020204"/>
              </a:rPr>
              <a:t>thích	</a:t>
            </a:r>
            <a:r>
              <a:rPr sz="2000" spc="240" dirty="0">
                <a:solidFill>
                  <a:srgbClr val="585858"/>
                </a:solidFill>
                <a:latin typeface="Arial" panose="020B0604020202020204"/>
                <a:cs typeface="Arial" panose="020B0604020202020204"/>
              </a:rPr>
              <a:t>trên	</a:t>
            </a:r>
            <a:r>
              <a:rPr sz="2000" spc="-10" dirty="0">
                <a:solidFill>
                  <a:srgbClr val="585858"/>
                </a:solidFill>
                <a:latin typeface="Arial" panose="020B0604020202020204"/>
                <a:cs typeface="Arial" panose="020B0604020202020204"/>
              </a:rPr>
              <a:t>một	</a:t>
            </a:r>
            <a:r>
              <a:rPr sz="2000" spc="-15" dirty="0">
                <a:solidFill>
                  <a:srgbClr val="585858"/>
                </a:solidFill>
                <a:latin typeface="Arial" panose="020B0604020202020204"/>
                <a:cs typeface="Arial" panose="020B0604020202020204"/>
              </a:rPr>
              <a:t>dòng</a:t>
            </a:r>
            <a:endParaRPr sz="2000">
              <a:latin typeface="Arial" panose="020B0604020202020204"/>
              <a:cs typeface="Arial" panose="020B0604020202020204"/>
            </a:endParaRPr>
          </a:p>
          <a:p>
            <a:pPr marL="560705">
              <a:lnSpc>
                <a:spcPct val="100000"/>
              </a:lnSpc>
              <a:spcBef>
                <a:spcPts val="770"/>
              </a:spcBef>
              <a:tabLst>
                <a:tab pos="981075" algn="l"/>
                <a:tab pos="1819275" algn="l"/>
                <a:tab pos="2657475" algn="l"/>
              </a:tabLst>
            </a:pPr>
            <a:r>
              <a:rPr sz="2000" spc="545" dirty="0">
                <a:solidFill>
                  <a:srgbClr val="585858"/>
                </a:solidFill>
                <a:latin typeface="Arial" panose="020B0604020202020204"/>
                <a:cs typeface="Arial" panose="020B0604020202020204"/>
              </a:rPr>
              <a:t>//	</a:t>
            </a:r>
            <a:r>
              <a:rPr sz="2000" spc="-60" dirty="0">
                <a:solidFill>
                  <a:srgbClr val="585858"/>
                </a:solidFill>
                <a:latin typeface="Arial" panose="020B0604020202020204"/>
                <a:cs typeface="Arial" panose="020B0604020202020204"/>
              </a:rPr>
              <a:t>Không	</a:t>
            </a:r>
            <a:r>
              <a:rPr sz="2000" spc="5" dirty="0">
                <a:solidFill>
                  <a:srgbClr val="585858"/>
                </a:solidFill>
                <a:latin typeface="Arial" panose="020B0604020202020204"/>
                <a:cs typeface="Arial" panose="020B0604020202020204"/>
              </a:rPr>
              <a:t>xuống	</a:t>
            </a:r>
            <a:r>
              <a:rPr sz="2000" spc="-15" dirty="0">
                <a:solidFill>
                  <a:srgbClr val="585858"/>
                </a:solidFill>
                <a:latin typeface="Arial" panose="020B0604020202020204"/>
                <a:cs typeface="Arial" panose="020B0604020202020204"/>
              </a:rPr>
              <a:t>dòng</a:t>
            </a:r>
            <a:endParaRPr sz="2000">
              <a:latin typeface="Arial" panose="020B0604020202020204"/>
              <a:cs typeface="Arial" panose="020B0604020202020204"/>
            </a:endParaRPr>
          </a:p>
          <a:p>
            <a:pPr marL="560705" lvl="1" indent="-229235">
              <a:lnSpc>
                <a:spcPct val="100000"/>
              </a:lnSpc>
              <a:spcBef>
                <a:spcPts val="755"/>
              </a:spcBef>
              <a:buChar char="•"/>
              <a:tabLst>
                <a:tab pos="560705" algn="l"/>
                <a:tab pos="561340" algn="l"/>
                <a:tab pos="981075" algn="l"/>
                <a:tab pos="1539240" algn="l"/>
                <a:tab pos="2377440" algn="l"/>
                <a:tab pos="2937510" algn="l"/>
                <a:tab pos="3633470" algn="l"/>
              </a:tabLst>
            </a:pPr>
            <a:r>
              <a:rPr sz="2000" spc="430" dirty="0">
                <a:solidFill>
                  <a:srgbClr val="585858"/>
                </a:solidFill>
                <a:latin typeface="Arial" panose="020B0604020202020204"/>
                <a:cs typeface="Arial" panose="020B0604020202020204"/>
              </a:rPr>
              <a:t>/*	</a:t>
            </a:r>
            <a:r>
              <a:rPr sz="2000" spc="-125" dirty="0">
                <a:solidFill>
                  <a:srgbClr val="585858"/>
                </a:solidFill>
                <a:latin typeface="Arial" panose="020B0604020202020204"/>
                <a:cs typeface="Arial" panose="020B0604020202020204"/>
              </a:rPr>
              <a:t>Chú	</a:t>
            </a:r>
            <a:r>
              <a:rPr sz="2000" spc="229" dirty="0">
                <a:solidFill>
                  <a:srgbClr val="585858"/>
                </a:solidFill>
                <a:latin typeface="Arial" panose="020B0604020202020204"/>
                <a:cs typeface="Arial" panose="020B0604020202020204"/>
              </a:rPr>
              <a:t>thích	</a:t>
            </a:r>
            <a:r>
              <a:rPr sz="2000" spc="-10" dirty="0">
                <a:solidFill>
                  <a:srgbClr val="585858"/>
                </a:solidFill>
                <a:latin typeface="Arial" panose="020B0604020202020204"/>
                <a:cs typeface="Arial" panose="020B0604020202020204"/>
              </a:rPr>
              <a:t>một	</a:t>
            </a:r>
            <a:r>
              <a:rPr sz="2000" spc="-15" dirty="0">
                <a:solidFill>
                  <a:srgbClr val="585858"/>
                </a:solidFill>
                <a:latin typeface="Arial" panose="020B0604020202020204"/>
                <a:cs typeface="Arial" panose="020B0604020202020204"/>
              </a:rPr>
              <a:t>đoạn	</a:t>
            </a:r>
            <a:r>
              <a:rPr sz="2000" spc="430" dirty="0">
                <a:solidFill>
                  <a:srgbClr val="585858"/>
                </a:solidFill>
                <a:latin typeface="Arial" panose="020B0604020202020204"/>
                <a:cs typeface="Arial" panose="020B0604020202020204"/>
              </a:rPr>
              <a:t>*/</a:t>
            </a:r>
            <a:endParaRPr sz="2000">
              <a:latin typeface="Arial" panose="020B0604020202020204"/>
              <a:cs typeface="Arial" panose="020B0604020202020204"/>
            </a:endParaRPr>
          </a:p>
          <a:p>
            <a:pPr marL="560705" lvl="1" indent="-229235">
              <a:lnSpc>
                <a:spcPct val="100000"/>
              </a:lnSpc>
              <a:spcBef>
                <a:spcPts val="755"/>
              </a:spcBef>
              <a:buChar char="•"/>
              <a:tabLst>
                <a:tab pos="560705" algn="l"/>
                <a:tab pos="561340" algn="l"/>
                <a:tab pos="1120775" algn="l"/>
                <a:tab pos="2237105" algn="l"/>
                <a:tab pos="2517140" algn="l"/>
                <a:tab pos="3075940" algn="l"/>
                <a:tab pos="3912870" algn="l"/>
                <a:tab pos="4612005" algn="l"/>
                <a:tab pos="5730240" algn="l"/>
              </a:tabLst>
            </a:pPr>
            <a:r>
              <a:rPr sz="2000" spc="395" dirty="0">
                <a:solidFill>
                  <a:srgbClr val="585858"/>
                </a:solidFill>
                <a:latin typeface="Arial" panose="020B0604020202020204"/>
                <a:cs typeface="Arial" panose="020B0604020202020204"/>
              </a:rPr>
              <a:t>/**</a:t>
            </a:r>
            <a:r>
              <a:rPr sz="2000" spc="395" dirty="0">
                <a:solidFill>
                  <a:srgbClr val="585858"/>
                </a:solidFill>
                <a:latin typeface="Arial" panose="020B0604020202020204"/>
                <a:cs typeface="Arial" panose="020B0604020202020204"/>
              </a:rPr>
              <a:t>	</a:t>
            </a:r>
            <a:r>
              <a:rPr sz="2000" spc="65" dirty="0">
                <a:solidFill>
                  <a:srgbClr val="585858"/>
                </a:solidFill>
                <a:latin typeface="Arial" panose="020B0604020202020204"/>
                <a:cs typeface="Arial" panose="020B0604020202020204"/>
              </a:rPr>
              <a:t>Ja</a:t>
            </a:r>
            <a:r>
              <a:rPr sz="2000" spc="45" dirty="0">
                <a:solidFill>
                  <a:srgbClr val="585858"/>
                </a:solidFill>
                <a:latin typeface="Arial" panose="020B0604020202020204"/>
                <a:cs typeface="Arial" panose="020B0604020202020204"/>
              </a:rPr>
              <a:t>v</a:t>
            </a:r>
            <a:r>
              <a:rPr sz="2000" spc="-15" dirty="0">
                <a:solidFill>
                  <a:srgbClr val="585858"/>
                </a:solidFill>
                <a:latin typeface="Arial" panose="020B0604020202020204"/>
                <a:cs typeface="Arial" panose="020B0604020202020204"/>
              </a:rPr>
              <a:t>ad</a:t>
            </a:r>
            <a:r>
              <a:rPr sz="2000" spc="-25" dirty="0">
                <a:solidFill>
                  <a:srgbClr val="585858"/>
                </a:solidFill>
                <a:latin typeface="Arial" panose="020B0604020202020204"/>
                <a:cs typeface="Arial" panose="020B0604020202020204"/>
              </a:rPr>
              <a:t>o</a:t>
            </a:r>
            <a:r>
              <a:rPr sz="2000" spc="100" dirty="0">
                <a:solidFill>
                  <a:srgbClr val="585858"/>
                </a:solidFill>
                <a:latin typeface="Arial" panose="020B0604020202020204"/>
                <a:cs typeface="Arial" panose="020B0604020202020204"/>
              </a:rPr>
              <a:t>c</a:t>
            </a:r>
            <a:r>
              <a:rPr sz="2000" dirty="0">
                <a:solidFill>
                  <a:srgbClr val="585858"/>
                </a:solidFill>
                <a:latin typeface="Arial" panose="020B0604020202020204"/>
                <a:cs typeface="Arial" panose="020B0604020202020204"/>
              </a:rPr>
              <a:t>	</a:t>
            </a:r>
            <a:r>
              <a:rPr sz="2000" spc="320" dirty="0">
                <a:solidFill>
                  <a:srgbClr val="585858"/>
                </a:solidFill>
                <a:latin typeface="Arial" panose="020B0604020202020204"/>
                <a:cs typeface="Arial" panose="020B0604020202020204"/>
              </a:rPr>
              <a:t>*</a:t>
            </a:r>
            <a:r>
              <a:rPr sz="2000" dirty="0">
                <a:solidFill>
                  <a:srgbClr val="585858"/>
                </a:solidFill>
                <a:latin typeface="Arial" panose="020B0604020202020204"/>
                <a:cs typeface="Arial" panose="020B0604020202020204"/>
              </a:rPr>
              <a:t>	</a:t>
            </a:r>
            <a:r>
              <a:rPr sz="2000" spc="25" dirty="0">
                <a:solidFill>
                  <a:srgbClr val="585858"/>
                </a:solidFill>
                <a:latin typeface="Arial" panose="020B0604020202020204"/>
                <a:cs typeface="Arial" panose="020B0604020202020204"/>
              </a:rPr>
              <a:t>chú</a:t>
            </a:r>
            <a:r>
              <a:rPr sz="2000" dirty="0">
                <a:solidFill>
                  <a:srgbClr val="585858"/>
                </a:solidFill>
                <a:latin typeface="Arial" panose="020B0604020202020204"/>
                <a:cs typeface="Arial" panose="020B0604020202020204"/>
              </a:rPr>
              <a:t>	</a:t>
            </a:r>
            <a:r>
              <a:rPr sz="2000" spc="405" dirty="0">
                <a:solidFill>
                  <a:srgbClr val="585858"/>
                </a:solidFill>
                <a:latin typeface="Arial" panose="020B0604020202020204"/>
                <a:cs typeface="Arial" panose="020B0604020202020204"/>
              </a:rPr>
              <a:t>th</a:t>
            </a:r>
            <a:r>
              <a:rPr sz="2000" spc="260" dirty="0">
                <a:solidFill>
                  <a:srgbClr val="585858"/>
                </a:solidFill>
                <a:latin typeface="Arial" panose="020B0604020202020204"/>
                <a:cs typeface="Arial" panose="020B0604020202020204"/>
              </a:rPr>
              <a:t>í</a:t>
            </a:r>
            <a:r>
              <a:rPr sz="2000" spc="90" dirty="0">
                <a:solidFill>
                  <a:srgbClr val="585858"/>
                </a:solidFill>
                <a:latin typeface="Arial" panose="020B0604020202020204"/>
                <a:cs typeface="Arial" panose="020B0604020202020204"/>
              </a:rPr>
              <a:t>c</a:t>
            </a:r>
            <a:r>
              <a:rPr sz="2000" spc="-15" dirty="0">
                <a:solidFill>
                  <a:srgbClr val="585858"/>
                </a:solidFill>
                <a:latin typeface="Arial" panose="020B0604020202020204"/>
                <a:cs typeface="Arial" panose="020B0604020202020204"/>
              </a:rPr>
              <a:t>h</a:t>
            </a:r>
            <a:r>
              <a:rPr sz="2000" dirty="0">
                <a:solidFill>
                  <a:srgbClr val="585858"/>
                </a:solidFill>
                <a:latin typeface="Arial" panose="020B0604020202020204"/>
                <a:cs typeface="Arial" panose="020B0604020202020204"/>
              </a:rPr>
              <a:t>	</a:t>
            </a:r>
            <a:r>
              <a:rPr sz="2000" spc="-15" dirty="0">
                <a:solidFill>
                  <a:srgbClr val="585858"/>
                </a:solidFill>
                <a:latin typeface="Arial" panose="020B0604020202020204"/>
                <a:cs typeface="Arial" panose="020B0604020202020204"/>
              </a:rPr>
              <a:t>dạng</a:t>
            </a:r>
            <a:r>
              <a:rPr sz="2000" dirty="0">
                <a:solidFill>
                  <a:srgbClr val="585858"/>
                </a:solidFill>
                <a:latin typeface="Arial" panose="020B0604020202020204"/>
                <a:cs typeface="Arial" panose="020B0604020202020204"/>
              </a:rPr>
              <a:t>	</a:t>
            </a:r>
            <a:r>
              <a:rPr sz="2000" spc="65" dirty="0">
                <a:solidFill>
                  <a:srgbClr val="585858"/>
                </a:solidFill>
                <a:latin typeface="Arial" panose="020B0604020202020204"/>
                <a:cs typeface="Arial" panose="020B0604020202020204"/>
              </a:rPr>
              <a:t>Ja</a:t>
            </a:r>
            <a:r>
              <a:rPr sz="2000" spc="50" dirty="0">
                <a:solidFill>
                  <a:srgbClr val="585858"/>
                </a:solidFill>
                <a:latin typeface="Arial" panose="020B0604020202020204"/>
                <a:cs typeface="Arial" panose="020B0604020202020204"/>
              </a:rPr>
              <a:t>v</a:t>
            </a:r>
            <a:r>
              <a:rPr sz="2000" spc="-25" dirty="0">
                <a:solidFill>
                  <a:srgbClr val="585858"/>
                </a:solidFill>
                <a:latin typeface="Arial" panose="020B0604020202020204"/>
                <a:cs typeface="Arial" panose="020B0604020202020204"/>
              </a:rPr>
              <a:t>a</a:t>
            </a:r>
            <a:r>
              <a:rPr sz="2000" spc="25" dirty="0">
                <a:solidFill>
                  <a:srgbClr val="585858"/>
                </a:solidFill>
                <a:latin typeface="Arial" panose="020B0604020202020204"/>
                <a:cs typeface="Arial" panose="020B0604020202020204"/>
              </a:rPr>
              <a:t>doc</a:t>
            </a:r>
            <a:r>
              <a:rPr sz="2000" dirty="0">
                <a:solidFill>
                  <a:srgbClr val="585858"/>
                </a:solidFill>
                <a:latin typeface="Arial" panose="020B0604020202020204"/>
                <a:cs typeface="Arial" panose="020B0604020202020204"/>
              </a:rPr>
              <a:t>	</a:t>
            </a:r>
            <a:r>
              <a:rPr sz="2000" spc="430" dirty="0">
                <a:solidFill>
                  <a:srgbClr val="585858"/>
                </a:solidFill>
                <a:latin typeface="Arial" panose="020B0604020202020204"/>
                <a:cs typeface="Arial" panose="020B0604020202020204"/>
              </a:rPr>
              <a:t>*/</a:t>
            </a:r>
            <a:endParaRPr sz="2000">
              <a:latin typeface="Arial" panose="020B0604020202020204"/>
              <a:cs typeface="Arial" panose="020B0604020202020204"/>
            </a:endParaRPr>
          </a:p>
        </p:txBody>
      </p:sp>
      <p:grpSp>
        <p:nvGrpSpPr>
          <p:cNvPr id="4" name="object 4"/>
          <p:cNvGrpSpPr/>
          <p:nvPr/>
        </p:nvGrpSpPr>
        <p:grpSpPr>
          <a:xfrm>
            <a:off x="3114611" y="4314481"/>
            <a:ext cx="5657850" cy="1029335"/>
            <a:chOff x="1590611" y="4314481"/>
            <a:chExt cx="5657850" cy="1029335"/>
          </a:xfrm>
        </p:grpSpPr>
        <p:sp>
          <p:nvSpPr>
            <p:cNvPr id="5" name="object 5"/>
            <p:cNvSpPr/>
            <p:nvPr/>
          </p:nvSpPr>
          <p:spPr>
            <a:xfrm>
              <a:off x="1600200" y="4324070"/>
              <a:ext cx="5638800" cy="1009929"/>
            </a:xfrm>
            <a:prstGeom prst="rect">
              <a:avLst/>
            </a:prstGeom>
            <a:blipFill>
              <a:blip r:embed="rId1" cstate="print"/>
              <a:stretch>
                <a:fillRect/>
              </a:stretch>
            </a:blipFill>
          </p:spPr>
          <p:txBody>
            <a:bodyPr wrap="square" lIns="0" tIns="0" rIns="0" bIns="0" rtlCol="0"/>
            <a:lstStyle/>
            <a:p/>
          </p:txBody>
        </p:sp>
        <p:sp>
          <p:nvSpPr>
            <p:cNvPr id="6" name="object 6"/>
            <p:cNvSpPr/>
            <p:nvPr/>
          </p:nvSpPr>
          <p:spPr>
            <a:xfrm>
              <a:off x="1595374" y="4319244"/>
              <a:ext cx="5648325" cy="1019810"/>
            </a:xfrm>
            <a:custGeom>
              <a:avLst/>
              <a:gdLst/>
              <a:ahLst/>
              <a:cxnLst/>
              <a:rect l="l" t="t" r="r" b="b"/>
              <a:pathLst>
                <a:path w="5648325" h="1019810">
                  <a:moveTo>
                    <a:pt x="0" y="1019454"/>
                  </a:moveTo>
                  <a:lnTo>
                    <a:pt x="5648325" y="1019454"/>
                  </a:lnTo>
                  <a:lnTo>
                    <a:pt x="5648325" y="0"/>
                  </a:lnTo>
                  <a:lnTo>
                    <a:pt x="0" y="0"/>
                  </a:lnTo>
                  <a:lnTo>
                    <a:pt x="0" y="1019454"/>
                  </a:lnTo>
                  <a:close/>
                </a:path>
              </a:pathLst>
            </a:custGeom>
            <a:ln w="9525">
              <a:solidFill>
                <a:srgbClr val="BCBCBC"/>
              </a:solidFill>
            </a:ln>
          </p:spPr>
          <p:txBody>
            <a:bodyPr wrap="square" lIns="0" tIns="0" rIns="0" bIns="0" rtlCol="0"/>
            <a:lstStyle/>
            <a:p/>
          </p:txBody>
        </p:sp>
      </p:grpSp>
      <p:sp>
        <p:nvSpPr>
          <p:cNvPr id="7" name="object 7"/>
          <p:cNvSpPr txBox="1"/>
          <p:nvPr/>
        </p:nvSpPr>
        <p:spPr>
          <a:xfrm>
            <a:off x="10303764" y="6396240"/>
            <a:ext cx="268605" cy="221615"/>
          </a:xfrm>
          <a:prstGeom prst="rect">
            <a:avLst/>
          </a:prstGeom>
        </p:spPr>
        <p:txBody>
          <a:bodyPr vert="horz" wrap="square" lIns="0" tIns="6350" rIns="0" bIns="0" rtlCol="0">
            <a:spAutoFit/>
          </a:bodyPr>
          <a:lstStyle/>
          <a:p>
            <a:pPr marL="38100">
              <a:lnSpc>
                <a:spcPct val="100000"/>
              </a:lnSpc>
              <a:spcBef>
                <a:spcPts val="50"/>
              </a:spcBef>
            </a:pPr>
            <a:fld id="{81D60167-4931-47E6-BA6A-407CBD079E47}" type="slidenum">
              <a:rPr sz="1400" spc="-90" dirty="0">
                <a:solidFill>
                  <a:srgbClr val="FFFFFF"/>
                </a:solidFill>
                <a:latin typeface="Verdana" panose="020B0604030504040204"/>
                <a:cs typeface="Verdana" panose="020B0604030504040204"/>
              </a:rPr>
            </a:fld>
            <a:endParaRPr sz="1400">
              <a:latin typeface="Verdana" panose="020B0604030504040204"/>
              <a:cs typeface="Verdana" panose="020B0604030504040204"/>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3060" y="361315"/>
            <a:ext cx="1933575" cy="505460"/>
          </a:xfrm>
          <a:prstGeom prst="rect">
            <a:avLst/>
          </a:prstGeom>
        </p:spPr>
        <p:txBody>
          <a:bodyPr vert="horz" wrap="square" lIns="0" tIns="13335" rIns="0" bIns="0" rtlCol="0">
            <a:spAutoFit/>
          </a:bodyPr>
          <a:lstStyle/>
          <a:p>
            <a:pPr marL="12700">
              <a:lnSpc>
                <a:spcPct val="100000"/>
              </a:lnSpc>
              <a:spcBef>
                <a:spcPts val="105"/>
              </a:spcBef>
            </a:pPr>
            <a:r>
              <a:rPr sz="3200" spc="204" dirty="0"/>
              <a:t>Câu</a:t>
            </a:r>
            <a:r>
              <a:rPr sz="3200" spc="-400" dirty="0"/>
              <a:t> </a:t>
            </a:r>
            <a:r>
              <a:rPr sz="3200" spc="140" dirty="0"/>
              <a:t>lệnh</a:t>
            </a:r>
            <a:endParaRPr sz="3200" spc="140" dirty="0"/>
          </a:p>
        </p:txBody>
      </p:sp>
      <p:sp>
        <p:nvSpPr>
          <p:cNvPr id="6" name="object 6"/>
          <p:cNvSpPr txBox="1"/>
          <p:nvPr/>
        </p:nvSpPr>
        <p:spPr>
          <a:xfrm>
            <a:off x="10303764" y="6396240"/>
            <a:ext cx="268605" cy="221615"/>
          </a:xfrm>
          <a:prstGeom prst="rect">
            <a:avLst/>
          </a:prstGeom>
        </p:spPr>
        <p:txBody>
          <a:bodyPr vert="horz" wrap="square" lIns="0" tIns="6350" rIns="0" bIns="0" rtlCol="0">
            <a:spAutoFit/>
          </a:bodyPr>
          <a:lstStyle/>
          <a:p>
            <a:pPr marL="38100">
              <a:lnSpc>
                <a:spcPct val="100000"/>
              </a:lnSpc>
              <a:spcBef>
                <a:spcPts val="50"/>
              </a:spcBef>
            </a:pPr>
            <a:fld id="{81D60167-4931-47E6-BA6A-407CBD079E47}" type="slidenum">
              <a:rPr sz="1400" spc="-90" dirty="0">
                <a:solidFill>
                  <a:srgbClr val="FFFFFF"/>
                </a:solidFill>
                <a:latin typeface="Verdana" panose="020B0604030504040204"/>
                <a:cs typeface="Verdana" panose="020B0604030504040204"/>
              </a:rPr>
            </a:fld>
            <a:endParaRPr sz="1400">
              <a:latin typeface="Verdana" panose="020B0604030504040204"/>
              <a:cs typeface="Verdana" panose="020B0604030504040204"/>
            </a:endParaRPr>
          </a:p>
        </p:txBody>
      </p:sp>
      <p:sp>
        <p:nvSpPr>
          <p:cNvPr id="3" name="object 3"/>
          <p:cNvSpPr txBox="1"/>
          <p:nvPr/>
        </p:nvSpPr>
        <p:spPr>
          <a:xfrm>
            <a:off x="2574442" y="1625799"/>
            <a:ext cx="5814695" cy="2160270"/>
          </a:xfrm>
          <a:prstGeom prst="rect">
            <a:avLst/>
          </a:prstGeom>
        </p:spPr>
        <p:txBody>
          <a:bodyPr vert="horz" wrap="square" lIns="0" tIns="205104" rIns="0" bIns="0" rtlCol="0">
            <a:spAutoFit/>
          </a:bodyPr>
          <a:lstStyle/>
          <a:p>
            <a:pPr marL="286385" indent="-274320">
              <a:lnSpc>
                <a:spcPct val="100000"/>
              </a:lnSpc>
              <a:spcBef>
                <a:spcPts val="1615"/>
              </a:spcBef>
              <a:buChar char="•"/>
              <a:tabLst>
                <a:tab pos="286385" algn="l"/>
                <a:tab pos="287020" algn="l"/>
              </a:tabLst>
            </a:pPr>
            <a:r>
              <a:rPr sz="2400" spc="-155" dirty="0">
                <a:solidFill>
                  <a:srgbClr val="585858"/>
                </a:solidFill>
                <a:latin typeface="Arial" panose="020B0604020202020204"/>
                <a:cs typeface="Arial" panose="020B0604020202020204"/>
              </a:rPr>
              <a:t>Các </a:t>
            </a:r>
            <a:r>
              <a:rPr sz="2400" spc="-60" dirty="0">
                <a:solidFill>
                  <a:srgbClr val="585858"/>
                </a:solidFill>
                <a:latin typeface="Arial" panose="020B0604020202020204"/>
                <a:cs typeface="Arial" panose="020B0604020202020204"/>
              </a:rPr>
              <a:t>câu </a:t>
            </a:r>
            <a:r>
              <a:rPr sz="2400" dirty="0">
                <a:solidFill>
                  <a:srgbClr val="585858"/>
                </a:solidFill>
                <a:latin typeface="Arial" panose="020B0604020202020204"/>
                <a:cs typeface="Arial" panose="020B0604020202020204"/>
              </a:rPr>
              <a:t>lệnh </a:t>
            </a:r>
            <a:r>
              <a:rPr sz="2400" spc="15" dirty="0">
                <a:solidFill>
                  <a:srgbClr val="585858"/>
                </a:solidFill>
                <a:latin typeface="Arial" panose="020B0604020202020204"/>
                <a:cs typeface="Arial" panose="020B0604020202020204"/>
              </a:rPr>
              <a:t>kết </a:t>
            </a:r>
            <a:r>
              <a:rPr sz="2400" spc="25" dirty="0">
                <a:solidFill>
                  <a:srgbClr val="585858"/>
                </a:solidFill>
                <a:latin typeface="Arial" panose="020B0604020202020204"/>
                <a:cs typeface="Arial" panose="020B0604020202020204"/>
              </a:rPr>
              <a:t>thúc </a:t>
            </a:r>
            <a:r>
              <a:rPr sz="2400" spc="-5" dirty="0">
                <a:solidFill>
                  <a:srgbClr val="585858"/>
                </a:solidFill>
                <a:latin typeface="Arial" panose="020B0604020202020204"/>
                <a:cs typeface="Arial" panose="020B0604020202020204"/>
              </a:rPr>
              <a:t>bởi dấu</a:t>
            </a:r>
            <a:r>
              <a:rPr sz="2400" spc="145" dirty="0">
                <a:solidFill>
                  <a:srgbClr val="585858"/>
                </a:solidFill>
                <a:latin typeface="Arial" panose="020B0604020202020204"/>
                <a:cs typeface="Arial" panose="020B0604020202020204"/>
              </a:rPr>
              <a:t> </a:t>
            </a:r>
            <a:r>
              <a:rPr sz="2400" b="1" spc="-150" dirty="0">
                <a:solidFill>
                  <a:srgbClr val="EE791F"/>
                </a:solidFill>
                <a:latin typeface="Arial" panose="020B0604020202020204"/>
                <a:cs typeface="Arial" panose="020B0604020202020204"/>
              </a:rPr>
              <a:t>;</a:t>
            </a:r>
            <a:endParaRPr sz="2400">
              <a:latin typeface="Arial" panose="020B0604020202020204"/>
              <a:cs typeface="Arial" panose="020B0604020202020204"/>
            </a:endParaRPr>
          </a:p>
          <a:p>
            <a:pPr marL="286385" indent="-274320">
              <a:lnSpc>
                <a:spcPct val="100000"/>
              </a:lnSpc>
              <a:spcBef>
                <a:spcPts val="1510"/>
              </a:spcBef>
              <a:buChar char="•"/>
              <a:tabLst>
                <a:tab pos="286385" algn="l"/>
                <a:tab pos="287020" algn="l"/>
              </a:tabLst>
            </a:pPr>
            <a:r>
              <a:rPr sz="2400" spc="10" dirty="0">
                <a:solidFill>
                  <a:srgbClr val="585858"/>
                </a:solidFill>
                <a:latin typeface="Arial" panose="020B0604020202020204"/>
                <a:cs typeface="Arial" panose="020B0604020202020204"/>
              </a:rPr>
              <a:t>Nhiều </a:t>
            </a:r>
            <a:r>
              <a:rPr sz="2400" dirty="0">
                <a:solidFill>
                  <a:srgbClr val="585858"/>
                </a:solidFill>
                <a:latin typeface="Arial" panose="020B0604020202020204"/>
                <a:cs typeface="Arial" panose="020B0604020202020204"/>
              </a:rPr>
              <a:t>lệnh </a:t>
            </a:r>
            <a:r>
              <a:rPr sz="2400" spc="-10" dirty="0">
                <a:solidFill>
                  <a:srgbClr val="585858"/>
                </a:solidFill>
                <a:latin typeface="Arial" panose="020B0604020202020204"/>
                <a:cs typeface="Arial" panose="020B0604020202020204"/>
              </a:rPr>
              <a:t>có </a:t>
            </a:r>
            <a:r>
              <a:rPr sz="2400" spc="30" dirty="0">
                <a:solidFill>
                  <a:srgbClr val="585858"/>
                </a:solidFill>
                <a:latin typeface="Arial" panose="020B0604020202020204"/>
                <a:cs typeface="Arial" panose="020B0604020202020204"/>
              </a:rPr>
              <a:t>thể </a:t>
            </a:r>
            <a:r>
              <a:rPr sz="2400" spc="15" dirty="0">
                <a:solidFill>
                  <a:srgbClr val="585858"/>
                </a:solidFill>
                <a:latin typeface="Arial" panose="020B0604020202020204"/>
                <a:cs typeface="Arial" panose="020B0604020202020204"/>
              </a:rPr>
              <a:t>viết </a:t>
            </a:r>
            <a:r>
              <a:rPr sz="2400" spc="20" dirty="0">
                <a:solidFill>
                  <a:srgbClr val="585858"/>
                </a:solidFill>
                <a:latin typeface="Arial" panose="020B0604020202020204"/>
                <a:cs typeface="Arial" panose="020B0604020202020204"/>
              </a:rPr>
              <a:t>trên </a:t>
            </a:r>
            <a:r>
              <a:rPr sz="2400" spc="90" dirty="0">
                <a:solidFill>
                  <a:srgbClr val="585858"/>
                </a:solidFill>
                <a:latin typeface="Arial" panose="020B0604020202020204"/>
                <a:cs typeface="Arial" panose="020B0604020202020204"/>
              </a:rPr>
              <a:t>một</a:t>
            </a:r>
            <a:r>
              <a:rPr sz="2400" spc="-130" dirty="0">
                <a:solidFill>
                  <a:srgbClr val="585858"/>
                </a:solidFill>
                <a:latin typeface="Arial" panose="020B0604020202020204"/>
                <a:cs typeface="Arial" panose="020B0604020202020204"/>
              </a:rPr>
              <a:t> </a:t>
            </a:r>
            <a:r>
              <a:rPr sz="2400" spc="60" dirty="0">
                <a:solidFill>
                  <a:srgbClr val="585858"/>
                </a:solidFill>
                <a:latin typeface="Arial" panose="020B0604020202020204"/>
                <a:cs typeface="Arial" panose="020B0604020202020204"/>
              </a:rPr>
              <a:t>dòng</a:t>
            </a:r>
            <a:endParaRPr sz="2400">
              <a:latin typeface="Arial" panose="020B0604020202020204"/>
              <a:cs typeface="Arial" panose="020B0604020202020204"/>
            </a:endParaRPr>
          </a:p>
          <a:p>
            <a:pPr marL="286385" indent="-274320">
              <a:lnSpc>
                <a:spcPct val="100000"/>
              </a:lnSpc>
              <a:spcBef>
                <a:spcPts val="1515"/>
              </a:spcBef>
              <a:buChar char="•"/>
              <a:tabLst>
                <a:tab pos="286385" algn="l"/>
                <a:tab pos="287020" algn="l"/>
              </a:tabLst>
            </a:pPr>
            <a:r>
              <a:rPr sz="2400" spc="120" dirty="0">
                <a:solidFill>
                  <a:srgbClr val="585858"/>
                </a:solidFill>
                <a:latin typeface="Arial" panose="020B0604020202020204"/>
                <a:cs typeface="Arial" panose="020B0604020202020204"/>
              </a:rPr>
              <a:t>Một </a:t>
            </a:r>
            <a:r>
              <a:rPr sz="2400" spc="-65" dirty="0">
                <a:solidFill>
                  <a:srgbClr val="585858"/>
                </a:solidFill>
                <a:latin typeface="Arial" panose="020B0604020202020204"/>
                <a:cs typeface="Arial" panose="020B0604020202020204"/>
              </a:rPr>
              <a:t>câu </a:t>
            </a:r>
            <a:r>
              <a:rPr sz="2400" dirty="0">
                <a:solidFill>
                  <a:srgbClr val="585858"/>
                </a:solidFill>
                <a:latin typeface="Arial" panose="020B0604020202020204"/>
                <a:cs typeface="Arial" panose="020B0604020202020204"/>
              </a:rPr>
              <a:t>lệnh </a:t>
            </a:r>
            <a:r>
              <a:rPr sz="2400" spc="-10" dirty="0">
                <a:solidFill>
                  <a:srgbClr val="585858"/>
                </a:solidFill>
                <a:latin typeface="Arial" panose="020B0604020202020204"/>
                <a:cs typeface="Arial" panose="020B0604020202020204"/>
              </a:rPr>
              <a:t>có </a:t>
            </a:r>
            <a:r>
              <a:rPr sz="2400" spc="30" dirty="0">
                <a:solidFill>
                  <a:srgbClr val="585858"/>
                </a:solidFill>
                <a:latin typeface="Arial" panose="020B0604020202020204"/>
                <a:cs typeface="Arial" panose="020B0604020202020204"/>
              </a:rPr>
              <a:t>thể </a:t>
            </a:r>
            <a:r>
              <a:rPr sz="2400" spc="15" dirty="0">
                <a:solidFill>
                  <a:srgbClr val="585858"/>
                </a:solidFill>
                <a:latin typeface="Arial" panose="020B0604020202020204"/>
                <a:cs typeface="Arial" panose="020B0604020202020204"/>
              </a:rPr>
              <a:t>viết </a:t>
            </a:r>
            <a:r>
              <a:rPr sz="2400" spc="20" dirty="0">
                <a:solidFill>
                  <a:srgbClr val="585858"/>
                </a:solidFill>
                <a:latin typeface="Arial" panose="020B0604020202020204"/>
                <a:cs typeface="Arial" panose="020B0604020202020204"/>
              </a:rPr>
              <a:t>trên </a:t>
            </a:r>
            <a:r>
              <a:rPr sz="2400" spc="5" dirty="0">
                <a:solidFill>
                  <a:srgbClr val="585858"/>
                </a:solidFill>
                <a:latin typeface="Arial" panose="020B0604020202020204"/>
                <a:cs typeface="Arial" panose="020B0604020202020204"/>
              </a:rPr>
              <a:t>nhiều</a:t>
            </a:r>
            <a:r>
              <a:rPr sz="2400" spc="-160" dirty="0">
                <a:solidFill>
                  <a:srgbClr val="585858"/>
                </a:solidFill>
                <a:latin typeface="Arial" panose="020B0604020202020204"/>
                <a:cs typeface="Arial" panose="020B0604020202020204"/>
              </a:rPr>
              <a:t> </a:t>
            </a:r>
            <a:r>
              <a:rPr sz="2400" spc="60" dirty="0">
                <a:solidFill>
                  <a:srgbClr val="585858"/>
                </a:solidFill>
                <a:latin typeface="Arial" panose="020B0604020202020204"/>
                <a:cs typeface="Arial" panose="020B0604020202020204"/>
              </a:rPr>
              <a:t>dòng</a:t>
            </a:r>
            <a:endParaRPr sz="2400">
              <a:latin typeface="Arial" panose="020B0604020202020204"/>
              <a:cs typeface="Arial" panose="020B0604020202020204"/>
            </a:endParaRPr>
          </a:p>
          <a:p>
            <a:pPr marL="560705" lvl="1" indent="-229235">
              <a:lnSpc>
                <a:spcPct val="100000"/>
              </a:lnSpc>
              <a:spcBef>
                <a:spcPts val="710"/>
              </a:spcBef>
              <a:buChar char="•"/>
              <a:tabLst>
                <a:tab pos="561340" algn="l"/>
              </a:tabLst>
            </a:pPr>
            <a:r>
              <a:rPr sz="2400" spc="-100" dirty="0">
                <a:solidFill>
                  <a:srgbClr val="585858"/>
                </a:solidFill>
                <a:latin typeface="Arial" panose="020B0604020202020204"/>
                <a:cs typeface="Arial" panose="020B0604020202020204"/>
              </a:rPr>
              <a:t>Ví</a:t>
            </a:r>
            <a:r>
              <a:rPr sz="2400" spc="-15" dirty="0">
                <a:solidFill>
                  <a:srgbClr val="585858"/>
                </a:solidFill>
                <a:latin typeface="Arial" panose="020B0604020202020204"/>
                <a:cs typeface="Arial" panose="020B0604020202020204"/>
              </a:rPr>
              <a:t> dụ:</a:t>
            </a:r>
            <a:endParaRPr sz="2400">
              <a:latin typeface="Arial" panose="020B0604020202020204"/>
              <a:cs typeface="Arial" panose="020B0604020202020204"/>
            </a:endParaRPr>
          </a:p>
        </p:txBody>
      </p:sp>
      <p:sp>
        <p:nvSpPr>
          <p:cNvPr id="4" name="object 4"/>
          <p:cNvSpPr txBox="1"/>
          <p:nvPr/>
        </p:nvSpPr>
        <p:spPr>
          <a:xfrm>
            <a:off x="2895600" y="3897248"/>
            <a:ext cx="7239000" cy="647065"/>
          </a:xfrm>
          <a:prstGeom prst="rect">
            <a:avLst/>
          </a:prstGeom>
          <a:solidFill>
            <a:srgbClr val="1EB8C1"/>
          </a:solidFill>
        </p:spPr>
        <p:txBody>
          <a:bodyPr vert="horz" wrap="square" lIns="0" tIns="31750" rIns="0" bIns="0" rtlCol="0">
            <a:spAutoFit/>
          </a:bodyPr>
          <a:lstStyle/>
          <a:p>
            <a:pPr marL="91440">
              <a:lnSpc>
                <a:spcPct val="100000"/>
              </a:lnSpc>
              <a:spcBef>
                <a:spcPts val="250"/>
              </a:spcBef>
            </a:pPr>
            <a:r>
              <a:rPr sz="2000" spc="220" dirty="0">
                <a:solidFill>
                  <a:srgbClr val="FFFFFF"/>
                </a:solidFill>
                <a:latin typeface="Arial" panose="020B0604020202020204"/>
                <a:cs typeface="Arial" panose="020B0604020202020204"/>
              </a:rPr>
              <a:t>System.out.println(</a:t>
            </a:r>
            <a:endParaRPr sz="2000">
              <a:latin typeface="Arial" panose="020B0604020202020204"/>
              <a:cs typeface="Arial" panose="020B0604020202020204"/>
            </a:endParaRPr>
          </a:p>
          <a:p>
            <a:pPr marL="1920875">
              <a:lnSpc>
                <a:spcPct val="100000"/>
              </a:lnSpc>
              <a:tabLst>
                <a:tab pos="2760345" algn="l"/>
                <a:tab pos="3178810" algn="l"/>
                <a:tab pos="3877310" algn="l"/>
                <a:tab pos="4297045" algn="l"/>
                <a:tab pos="4854575" algn="l"/>
                <a:tab pos="5553710" algn="l"/>
              </a:tabLst>
            </a:pPr>
            <a:r>
              <a:rPr sz="2000" spc="210" dirty="0">
                <a:solidFill>
                  <a:srgbClr val="FFFFFF"/>
                </a:solidFill>
                <a:latin typeface="Arial" panose="020B0604020202020204"/>
                <a:cs typeface="Arial" panose="020B0604020202020204"/>
              </a:rPr>
              <a:t>“This	</a:t>
            </a:r>
            <a:r>
              <a:rPr sz="2000" spc="370" dirty="0">
                <a:solidFill>
                  <a:srgbClr val="FFFFFF"/>
                </a:solidFill>
                <a:latin typeface="Arial" panose="020B0604020202020204"/>
                <a:cs typeface="Arial" panose="020B0604020202020204"/>
              </a:rPr>
              <a:t>is	</a:t>
            </a:r>
            <a:r>
              <a:rPr sz="2000" spc="235" dirty="0">
                <a:solidFill>
                  <a:srgbClr val="FFFFFF"/>
                </a:solidFill>
                <a:latin typeface="Arial" panose="020B0604020202020204"/>
                <a:cs typeface="Arial" panose="020B0604020202020204"/>
              </a:rPr>
              <a:t>part	</a:t>
            </a:r>
            <a:r>
              <a:rPr sz="2000" spc="265" dirty="0">
                <a:solidFill>
                  <a:srgbClr val="FFFFFF"/>
                </a:solidFill>
                <a:latin typeface="Arial" panose="020B0604020202020204"/>
                <a:cs typeface="Arial" panose="020B0604020202020204"/>
              </a:rPr>
              <a:t>of	</a:t>
            </a:r>
            <a:r>
              <a:rPr sz="2000" spc="170" dirty="0">
                <a:solidFill>
                  <a:srgbClr val="FFFFFF"/>
                </a:solidFill>
                <a:latin typeface="Arial" panose="020B0604020202020204"/>
                <a:cs typeface="Arial" panose="020B0604020202020204"/>
              </a:rPr>
              <a:t>the	</a:t>
            </a:r>
            <a:r>
              <a:rPr sz="2000" spc="-125" dirty="0">
                <a:solidFill>
                  <a:srgbClr val="FFFFFF"/>
                </a:solidFill>
                <a:latin typeface="Arial" panose="020B0604020202020204"/>
                <a:cs typeface="Arial" panose="020B0604020202020204"/>
              </a:rPr>
              <a:t>same	</a:t>
            </a:r>
            <a:r>
              <a:rPr sz="2000" spc="380" dirty="0">
                <a:solidFill>
                  <a:srgbClr val="FFFFFF"/>
                </a:solidFill>
                <a:latin typeface="Arial" panose="020B0604020202020204"/>
                <a:cs typeface="Arial" panose="020B0604020202020204"/>
              </a:rPr>
              <a:t>line”);</a:t>
            </a:r>
            <a:endParaRPr sz="2000">
              <a:latin typeface="Arial" panose="020B0604020202020204"/>
              <a:cs typeface="Arial" panose="020B0604020202020204"/>
            </a:endParaRPr>
          </a:p>
        </p:txBody>
      </p:sp>
      <p:sp>
        <p:nvSpPr>
          <p:cNvPr id="5" name="object 5"/>
          <p:cNvSpPr txBox="1"/>
          <p:nvPr/>
        </p:nvSpPr>
        <p:spPr>
          <a:xfrm>
            <a:off x="2895600" y="4800536"/>
            <a:ext cx="7239000" cy="339090"/>
          </a:xfrm>
          <a:prstGeom prst="rect">
            <a:avLst/>
          </a:prstGeom>
          <a:solidFill>
            <a:srgbClr val="EE791F"/>
          </a:solidFill>
        </p:spPr>
        <p:txBody>
          <a:bodyPr vert="horz" wrap="square" lIns="0" tIns="32384" rIns="0" bIns="0" rtlCol="0">
            <a:spAutoFit/>
          </a:bodyPr>
          <a:lstStyle/>
          <a:p>
            <a:pPr marL="91440">
              <a:lnSpc>
                <a:spcPct val="100000"/>
              </a:lnSpc>
              <a:spcBef>
                <a:spcPts val="255"/>
              </a:spcBef>
              <a:tabLst>
                <a:tab pos="790575" algn="l"/>
                <a:tab pos="1489075" algn="l"/>
              </a:tabLst>
            </a:pPr>
            <a:r>
              <a:rPr sz="2000" spc="110" dirty="0">
                <a:solidFill>
                  <a:srgbClr val="FFFFFF"/>
                </a:solidFill>
                <a:latin typeface="Arial" panose="020B0604020202020204"/>
                <a:cs typeface="Arial" panose="020B0604020202020204"/>
              </a:rPr>
              <a:t>a=0;	b=1;	</a:t>
            </a:r>
            <a:r>
              <a:rPr sz="2000" spc="140" dirty="0">
                <a:solidFill>
                  <a:srgbClr val="FFFFFF"/>
                </a:solidFill>
                <a:latin typeface="Arial" panose="020B0604020202020204"/>
                <a:cs typeface="Arial" panose="020B0604020202020204"/>
              </a:rPr>
              <a:t>c=2;</a:t>
            </a:r>
            <a:endParaRPr sz="2000">
              <a:latin typeface="Arial" panose="020B0604020202020204"/>
              <a:cs typeface="Arial" panose="020B0604020202020204"/>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8" name="Title 75777"/>
          <p:cNvSpPr>
            <a:spLocks noGrp="1"/>
          </p:cNvSpPr>
          <p:nvPr>
            <p:ph type="title"/>
          </p:nvPr>
        </p:nvSpPr>
        <p:spPr/>
        <p:txBody>
          <a:bodyPr anchor="b" anchorCtr="0"/>
          <a:p>
            <a:pPr algn="l"/>
            <a:r>
              <a:rPr lang="en-US" sz="3600">
                <a:latin typeface="Arial" panose="020B0604020202020204" pitchFamily="34" charset="0"/>
                <a:cs typeface="Arial" panose="020B0604020202020204" pitchFamily="34" charset="0"/>
              </a:rPr>
              <a:t>2. TOÁN TỬ</a:t>
            </a:r>
            <a:r>
              <a:rPr lang="en-US" sz="4000">
                <a:latin typeface="Arial" panose="020B0604020202020204" pitchFamily="34" charset="0"/>
                <a:cs typeface="Arial" panose="020B0604020202020204" pitchFamily="34" charset="0"/>
              </a:rPr>
              <a:t>:</a:t>
            </a:r>
            <a:endParaRPr lang="en-US" sz="4000">
              <a:latin typeface="Arial" panose="020B0604020202020204" pitchFamily="34" charset="0"/>
              <a:cs typeface="Arial" panose="020B0604020202020204" pitchFamily="34" charset="0"/>
            </a:endParaRPr>
          </a:p>
        </p:txBody>
      </p:sp>
      <p:sp>
        <p:nvSpPr>
          <p:cNvPr id="75814" name="Rectangles 75813"/>
          <p:cNvSpPr/>
          <p:nvPr/>
        </p:nvSpPr>
        <p:spPr>
          <a:xfrm>
            <a:off x="1283335" y="1614805"/>
            <a:ext cx="7704455" cy="665480"/>
          </a:xfrm>
          <a:prstGeom prst="rect">
            <a:avLst/>
          </a:prstGeom>
          <a:noFill/>
          <a:ln w="9525">
            <a:noFill/>
          </a:ln>
        </p:spPr>
        <p:txBody>
          <a:bodyPr/>
          <a:lstStyle>
            <a:lvl1pPr marL="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defRPr sz="2800" u="none" kern="1200" baseline="0">
                <a:solidFill>
                  <a:schemeClr val="tx2"/>
                </a:solidFill>
                <a:latin typeface="Arial" panose="020B0604020202020204" pitchFamily="34" charset="0"/>
              </a:defRPr>
            </a:lvl1pPr>
            <a:lvl2pPr marL="457200" lvl="1" indent="0" algn="ctr" defTabSz="914400" rtl="0" eaLnBrk="1" fontAlgn="base" latinLnBrk="0" hangingPunct="1">
              <a:lnSpc>
                <a:spcPct val="100000"/>
              </a:lnSpc>
              <a:spcBef>
                <a:spcPct val="20000"/>
              </a:spcBef>
              <a:spcAft>
                <a:spcPct val="0"/>
              </a:spcAft>
              <a:buClr>
                <a:schemeClr val="tx1"/>
              </a:buClr>
              <a:buSzPct val="75000"/>
              <a:buFontTx/>
              <a:buNone/>
              <a:defRPr sz="2400" b="0" i="0" u="none" kern="1200" baseline="0">
                <a:solidFill>
                  <a:schemeClr val="tx2"/>
                </a:solidFill>
                <a:latin typeface="Arial" panose="020B0604020202020204" pitchFamily="34" charset="0"/>
              </a:defRPr>
            </a:lvl2pPr>
            <a:lvl3pPr marL="914400" lvl="2" indent="0" algn="ctr"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defRPr sz="2000" b="0" i="0" u="none" kern="1200" baseline="0">
                <a:solidFill>
                  <a:schemeClr val="tx2"/>
                </a:solidFill>
                <a:latin typeface="Arial" panose="020B0604020202020204" pitchFamily="34" charset="0"/>
              </a:defRPr>
            </a:lvl3pPr>
            <a:lvl4pPr marL="1371600" lvl="3" indent="0" algn="ctr" defTabSz="914400" rtl="0" eaLnBrk="1" fontAlgn="base" latinLnBrk="0" hangingPunct="1">
              <a:lnSpc>
                <a:spcPct val="100000"/>
              </a:lnSpc>
              <a:spcBef>
                <a:spcPct val="20000"/>
              </a:spcBef>
              <a:spcAft>
                <a:spcPct val="0"/>
              </a:spcAft>
              <a:buClr>
                <a:schemeClr val="tx1"/>
              </a:buClr>
              <a:buSzPct val="80000"/>
              <a:buFontTx/>
              <a:buNone/>
              <a:defRPr sz="1800" b="0" i="0" u="none" kern="1200" baseline="0">
                <a:solidFill>
                  <a:schemeClr val="tx2"/>
                </a:solidFill>
                <a:latin typeface="Arial" panose="020B0604020202020204" pitchFamily="34" charset="0"/>
              </a:defRPr>
            </a:lvl4pPr>
            <a:lvl5pPr marL="1828800" lvl="4" indent="0" algn="ctr"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None/>
              <a:defRPr sz="1800" b="0" i="0" u="none" kern="1200" baseline="0">
                <a:solidFill>
                  <a:schemeClr val="tx2"/>
                </a:solidFill>
                <a:latin typeface="Arial" panose="020B0604020202020204" pitchFamily="34" charset="0"/>
              </a:defRPr>
            </a:lvl5pPr>
          </a:lstStyle>
          <a:p>
            <a:pPr marL="342900" lvl="0" indent="-342900"/>
            <a:r>
              <a:rPr lang="en-US" sz="2400" u="sng">
                <a:latin typeface="+mj-lt"/>
                <a:cs typeface="+mj-lt"/>
              </a:rPr>
              <a:t>CÁC TOÁN TỬ SỐ HỌC:</a:t>
            </a:r>
            <a:endParaRPr sz="2400" b="1" u="sng">
              <a:latin typeface="+mj-lt"/>
              <a:cs typeface="+mj-lt"/>
            </a:endParaRPr>
          </a:p>
          <a:p>
            <a:pPr marL="342900" lvl="0" indent="-342900"/>
            <a:endParaRPr>
              <a:latin typeface="VNI-Times" pitchFamily="2" charset="0"/>
            </a:endParaRPr>
          </a:p>
          <a:p>
            <a:pPr marL="342900" lvl="0" indent="-342900"/>
          </a:p>
        </p:txBody>
      </p:sp>
      <p:graphicFrame>
        <p:nvGraphicFramePr>
          <p:cNvPr id="75815" name="Content Placeholder 75814"/>
          <p:cNvGraphicFramePr/>
          <p:nvPr>
            <p:ph idx="1"/>
          </p:nvPr>
        </p:nvGraphicFramePr>
        <p:xfrm>
          <a:off x="1283335" y="2280285"/>
          <a:ext cx="9626600" cy="4394200"/>
        </p:xfrm>
        <a:graphic>
          <a:graphicData uri="http://schemas.openxmlformats.org/drawingml/2006/table">
            <a:tbl>
              <a:tblPr/>
              <a:tblGrid>
                <a:gridCol w="3208020"/>
                <a:gridCol w="3210560"/>
                <a:gridCol w="3208020"/>
              </a:tblGrid>
              <a:tr h="715645">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lang="en-US" sz="2800" dirty="0" err="1">
                          <a:cs typeface="Arial" panose="020B0604020202020204" pitchFamily="34" charset="0"/>
                        </a:rPr>
                        <a:t>Toán tử</a:t>
                      </a:r>
                      <a:endParaRPr lang="en-US" sz="2800" dirty="0" err="1">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lang="en-US" sz="2800">
                          <a:ea typeface="Times New Roman" panose="02020603050405020304" charset="0"/>
                          <a:cs typeface="Arial" panose="020B0604020202020204" pitchFamily="34" charset="0"/>
                        </a:rPr>
                        <a:t>Ý nghĩa</a:t>
                      </a:r>
                      <a:endParaRPr lang="en-US" sz="2800">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lang="en-US" sz="2800" dirty="0" err="1">
                          <a:cs typeface="Arial" panose="020B0604020202020204" pitchFamily="34" charset="0"/>
                        </a:rPr>
                        <a:t>Ví dụ</a:t>
                      </a:r>
                      <a:endParaRPr lang="en-US" sz="2800" dirty="0" err="1">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683260">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sz="2800">
                          <a:cs typeface="Arial" panose="020B0604020202020204" pitchFamily="34" charset="0"/>
                        </a:rPr>
                        <a:t>+</a:t>
                      </a:r>
                      <a:endParaRPr lang="en-US" sz="2800">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lang="en-US" sz="2800" dirty="0" err="1">
                          <a:cs typeface="Arial" panose="020B0604020202020204" pitchFamily="34" charset="0"/>
                        </a:rPr>
                        <a:t>Cộng</a:t>
                      </a:r>
                      <a:endParaRPr lang="en-US" sz="2800" dirty="0" err="1">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sz="2800">
                          <a:cs typeface="Arial" panose="020B0604020202020204" pitchFamily="34" charset="0"/>
                        </a:rPr>
                        <a:t>3 + 4</a:t>
                      </a:r>
                      <a:endParaRPr lang="en-US" sz="2800">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683895">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sz="2800">
                          <a:cs typeface="Arial" panose="020B0604020202020204" pitchFamily="34" charset="0"/>
                        </a:rPr>
                        <a:t>-</a:t>
                      </a:r>
                      <a:endParaRPr lang="en-US" sz="2800">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lang="en-US" sz="2800" dirty="0" err="1">
                          <a:cs typeface="Arial" panose="020B0604020202020204" pitchFamily="34" charset="0"/>
                        </a:rPr>
                        <a:t>Trừ</a:t>
                      </a:r>
                      <a:endParaRPr lang="en-US" sz="2800" dirty="0" err="1">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sz="2800">
                          <a:cs typeface="Arial" panose="020B0604020202020204" pitchFamily="34" charset="0"/>
                        </a:rPr>
                        <a:t>3 - 4</a:t>
                      </a:r>
                      <a:endParaRPr lang="en-US" sz="2800">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680720">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sz="2800">
                          <a:cs typeface="Arial" panose="020B0604020202020204" pitchFamily="34" charset="0"/>
                        </a:rPr>
                        <a:t>*</a:t>
                      </a:r>
                      <a:endParaRPr lang="en-US" sz="2800">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lang="en-US" sz="2800" dirty="0" err="1">
                          <a:cs typeface="Arial" panose="020B0604020202020204" pitchFamily="34" charset="0"/>
                        </a:rPr>
                        <a:t>Nhân</a:t>
                      </a:r>
                      <a:endParaRPr lang="en-US" sz="2800" dirty="0" err="1">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sz="2800">
                          <a:cs typeface="Arial" panose="020B0604020202020204" pitchFamily="34" charset="0"/>
                        </a:rPr>
                        <a:t>3 * 4</a:t>
                      </a:r>
                      <a:endParaRPr lang="en-US" sz="2800">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685800">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sz="2800">
                          <a:cs typeface="Arial" panose="020B0604020202020204" pitchFamily="34" charset="0"/>
                        </a:rPr>
                        <a:t>/</a:t>
                      </a:r>
                      <a:endParaRPr lang="en-US" sz="2800">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sz="2800" dirty="0" err="1">
                          <a:cs typeface="Arial" panose="020B0604020202020204" pitchFamily="34" charset="0"/>
                        </a:rPr>
                        <a:t>Chia</a:t>
                      </a:r>
                      <a:endParaRPr lang="en-US" sz="2800" dirty="0" err="1">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sz="2800">
                          <a:cs typeface="Arial" panose="020B0604020202020204" pitchFamily="34" charset="0"/>
                        </a:rPr>
                        <a:t>10 / 2</a:t>
                      </a:r>
                      <a:endParaRPr lang="en-US" sz="2800">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835025">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sz="2800">
                          <a:cs typeface="Arial" panose="020B0604020202020204" pitchFamily="34" charset="0"/>
                        </a:rPr>
                        <a:t>%</a:t>
                      </a:r>
                      <a:endParaRPr lang="en-US" sz="2800">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lang="en-US" sz="2800" dirty="0" err="1">
                          <a:cs typeface="Arial" panose="020B0604020202020204" pitchFamily="34" charset="0"/>
                        </a:rPr>
                        <a:t>Lấy số dư</a:t>
                      </a:r>
                      <a:r>
                        <a:rPr sz="2800">
                          <a:cs typeface="Arial" panose="020B0604020202020204" pitchFamily="34" charset="0"/>
                        </a:rPr>
                        <a:t>  (modulo)</a:t>
                      </a:r>
                      <a:endParaRPr lang="en-US" sz="2800">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sz="2800">
                          <a:cs typeface="Arial" panose="020B0604020202020204" pitchFamily="34" charset="0"/>
                        </a:rPr>
                        <a:t>31 % 9</a:t>
                      </a:r>
                      <a:endParaRPr lang="en-US" sz="2800">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75778"/>
                                        </p:tgtEl>
                                        <p:attrNameLst>
                                          <p:attrName>style.visibility</p:attrName>
                                        </p:attrNameLst>
                                      </p:cBhvr>
                                      <p:to>
                                        <p:strVal val="visible"/>
                                      </p:to>
                                    </p:set>
                                    <p:animEffect transition="in" filter="blinds(horizontal)">
                                      <p:cBhvr>
                                        <p:cTn id="7" dur="1000"/>
                                        <p:tgtEl>
                                          <p:spTgt spid="757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6" name="Rectangles 74755"/>
          <p:cNvSpPr/>
          <p:nvPr/>
        </p:nvSpPr>
        <p:spPr>
          <a:xfrm>
            <a:off x="2465705" y="1184275"/>
            <a:ext cx="7704455" cy="599440"/>
          </a:xfrm>
          <a:prstGeom prst="rect">
            <a:avLst/>
          </a:prstGeom>
          <a:solidFill>
            <a:schemeClr val="bg1"/>
          </a:solidFill>
          <a:ln w="9525">
            <a:noFill/>
          </a:ln>
        </p:spPr>
        <p:txBody>
          <a:bodyPr/>
          <a:lstStyle>
            <a:lvl1pPr marL="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defRPr sz="2800" u="none" kern="1200" baseline="0">
                <a:solidFill>
                  <a:schemeClr val="tx2"/>
                </a:solidFill>
                <a:latin typeface="Arial" panose="020B0604020202020204" pitchFamily="34" charset="0"/>
              </a:defRPr>
            </a:lvl1pPr>
            <a:lvl2pPr marL="457200" lvl="1" indent="0" algn="ctr" defTabSz="914400" rtl="0" eaLnBrk="1" fontAlgn="base" latinLnBrk="0" hangingPunct="1">
              <a:lnSpc>
                <a:spcPct val="100000"/>
              </a:lnSpc>
              <a:spcBef>
                <a:spcPct val="20000"/>
              </a:spcBef>
              <a:spcAft>
                <a:spcPct val="0"/>
              </a:spcAft>
              <a:buClr>
                <a:schemeClr val="tx1"/>
              </a:buClr>
              <a:buSzPct val="75000"/>
              <a:buFontTx/>
              <a:buNone/>
              <a:defRPr sz="2400" b="0" i="0" u="none" kern="1200" baseline="0">
                <a:solidFill>
                  <a:schemeClr val="tx2"/>
                </a:solidFill>
                <a:latin typeface="Arial" panose="020B0604020202020204" pitchFamily="34" charset="0"/>
              </a:defRPr>
            </a:lvl2pPr>
            <a:lvl3pPr marL="914400" lvl="2" indent="0" algn="ctr"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defRPr sz="2000" b="0" i="0" u="none" kern="1200" baseline="0">
                <a:solidFill>
                  <a:schemeClr val="tx2"/>
                </a:solidFill>
                <a:latin typeface="Arial" panose="020B0604020202020204" pitchFamily="34" charset="0"/>
              </a:defRPr>
            </a:lvl3pPr>
            <a:lvl4pPr marL="1371600" lvl="3" indent="0" algn="ctr" defTabSz="914400" rtl="0" eaLnBrk="1" fontAlgn="base" latinLnBrk="0" hangingPunct="1">
              <a:lnSpc>
                <a:spcPct val="100000"/>
              </a:lnSpc>
              <a:spcBef>
                <a:spcPct val="20000"/>
              </a:spcBef>
              <a:spcAft>
                <a:spcPct val="0"/>
              </a:spcAft>
              <a:buClr>
                <a:schemeClr val="tx1"/>
              </a:buClr>
              <a:buSzPct val="80000"/>
              <a:buFontTx/>
              <a:buNone/>
              <a:defRPr sz="1800" b="0" i="0" u="none" kern="1200" baseline="0">
                <a:solidFill>
                  <a:schemeClr val="tx2"/>
                </a:solidFill>
                <a:latin typeface="Arial" panose="020B0604020202020204" pitchFamily="34" charset="0"/>
              </a:defRPr>
            </a:lvl4pPr>
            <a:lvl5pPr marL="1828800" lvl="4" indent="0" algn="ctr"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None/>
              <a:defRPr sz="1800" b="0" i="0" u="none" kern="1200" baseline="0">
                <a:solidFill>
                  <a:schemeClr val="tx2"/>
                </a:solidFill>
                <a:latin typeface="Arial" panose="020B0604020202020204" pitchFamily="34" charset="0"/>
              </a:defRPr>
            </a:lvl5pPr>
          </a:lstStyle>
          <a:p>
            <a:pPr marL="342900" lvl="0" indent="-342900"/>
            <a:r>
              <a:rPr lang="en-US" u="sng" dirty="0" err="1">
                <a:cs typeface="Arial" panose="020B0604020202020204" pitchFamily="34" charset="0"/>
              </a:rPr>
              <a:t>Các toán tử so sánh:</a:t>
            </a:r>
            <a:endParaRPr lang="en-US" b="1" u="sng" dirty="0" err="1">
              <a:cs typeface="Arial" panose="020B0604020202020204" pitchFamily="34" charset="0"/>
            </a:endParaRPr>
          </a:p>
        </p:txBody>
      </p:sp>
      <p:graphicFrame>
        <p:nvGraphicFramePr>
          <p:cNvPr id="74792" name="Content Placeholder 74791"/>
          <p:cNvGraphicFramePr/>
          <p:nvPr>
            <p:ph/>
          </p:nvPr>
        </p:nvGraphicFramePr>
        <p:xfrm>
          <a:off x="2604770" y="1783715"/>
          <a:ext cx="8345170" cy="4439920"/>
        </p:xfrm>
        <a:graphic>
          <a:graphicData uri="http://schemas.openxmlformats.org/drawingml/2006/table">
            <a:tbl>
              <a:tblPr/>
              <a:tblGrid>
                <a:gridCol w="2783840"/>
                <a:gridCol w="2778125"/>
                <a:gridCol w="2783205"/>
              </a:tblGrid>
              <a:tr h="577215">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lang="en-US" sz="2800" dirty="0" err="1">
                          <a:cs typeface="Arial" panose="020B0604020202020204" pitchFamily="34" charset="0"/>
                        </a:rPr>
                        <a:t>Toán tử</a:t>
                      </a:r>
                      <a:endParaRPr lang="en-US" sz="2800" dirty="0" err="1">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lang="en-US" sz="2800">
                          <a:ea typeface="Times New Roman" panose="02020603050405020304" charset="0"/>
                          <a:cs typeface="Arial" panose="020B0604020202020204" pitchFamily="34" charset="0"/>
                        </a:rPr>
                        <a:t>Ý nghĩa</a:t>
                      </a:r>
                      <a:endParaRPr lang="en-US" sz="2800">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lang="en-US" sz="2800" dirty="0" err="1">
                          <a:cs typeface="Arial" panose="020B0604020202020204" pitchFamily="34" charset="0"/>
                        </a:rPr>
                        <a:t>Ví dụ</a:t>
                      </a:r>
                      <a:endParaRPr lang="en-US" sz="2800" dirty="0" err="1">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638175">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sz="2800">
                          <a:cs typeface="Arial" panose="020B0604020202020204" pitchFamily="34" charset="0"/>
                        </a:rPr>
                        <a:t>==</a:t>
                      </a:r>
                      <a:endParaRPr lang="en-US" sz="2800">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lang="en-US" sz="2800" dirty="0" err="1">
                          <a:cs typeface="Arial" panose="020B0604020202020204" pitchFamily="34" charset="0"/>
                        </a:rPr>
                        <a:t>Bằng</a:t>
                      </a:r>
                      <a:endParaRPr lang="en-US" sz="2800" dirty="0" err="1">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sz="2800">
                          <a:cs typeface="Arial" panose="020B0604020202020204" pitchFamily="34" charset="0"/>
                        </a:rPr>
                        <a:t>x==y</a:t>
                      </a:r>
                      <a:endParaRPr lang="en-US" sz="2800">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577215">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sz="2800">
                          <a:cs typeface="Arial" panose="020B0604020202020204" pitchFamily="34" charset="0"/>
                        </a:rPr>
                        <a:t>!=</a:t>
                      </a:r>
                      <a:endParaRPr lang="en-US" sz="2800">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sz="2800" dirty="0" err="1">
                          <a:cs typeface="Arial" panose="020B0604020202020204" pitchFamily="34" charset="0"/>
                        </a:rPr>
                        <a:t>Kh</a:t>
                      </a:r>
                      <a:r>
                        <a:rPr lang="en-US" sz="2800" dirty="0" err="1">
                          <a:cs typeface="Arial" panose="020B0604020202020204" pitchFamily="34" charset="0"/>
                        </a:rPr>
                        <a:t>ác</a:t>
                      </a:r>
                      <a:endParaRPr lang="en-US" sz="2800" dirty="0" err="1">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sz="2800">
                          <a:cs typeface="Arial" panose="020B0604020202020204" pitchFamily="34" charset="0"/>
                        </a:rPr>
                        <a:t>x != y</a:t>
                      </a:r>
                      <a:endParaRPr lang="en-US" sz="2800">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579755">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sz="2800">
                          <a:cs typeface="Arial" panose="020B0604020202020204" pitchFamily="34" charset="0"/>
                        </a:rPr>
                        <a:t>&lt;</a:t>
                      </a:r>
                      <a:endParaRPr lang="en-US" sz="2800">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sz="2800" dirty="0" err="1">
                          <a:cs typeface="Arial" panose="020B0604020202020204" pitchFamily="34" charset="0"/>
                        </a:rPr>
                        <a:t>Nh</a:t>
                      </a:r>
                      <a:r>
                        <a:rPr lang="en-US" sz="2800" dirty="0" err="1">
                          <a:cs typeface="Arial" panose="020B0604020202020204" pitchFamily="34" charset="0"/>
                        </a:rPr>
                        <a:t>ỏ hơn</a:t>
                      </a:r>
                      <a:endParaRPr lang="en-US" sz="2800" dirty="0" err="1">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sz="2800">
                          <a:cs typeface="Arial" panose="020B0604020202020204" pitchFamily="34" charset="0"/>
                        </a:rPr>
                        <a:t>x&lt;3</a:t>
                      </a:r>
                      <a:endParaRPr lang="en-US" sz="2800">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578485">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sz="2800">
                          <a:cs typeface="Arial" panose="020B0604020202020204" pitchFamily="34" charset="0"/>
                        </a:rPr>
                        <a:t>&gt;</a:t>
                      </a:r>
                      <a:endParaRPr lang="en-US" sz="2800">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sz="2800" dirty="0" err="1">
                          <a:cs typeface="Arial" panose="020B0604020202020204" pitchFamily="34" charset="0"/>
                        </a:rPr>
                        <a:t>L</a:t>
                      </a:r>
                      <a:r>
                        <a:rPr lang="en-US" sz="2800" dirty="0" err="1">
                          <a:cs typeface="Arial" panose="020B0604020202020204" pitchFamily="34" charset="0"/>
                        </a:rPr>
                        <a:t>ớn hơn</a:t>
                      </a:r>
                      <a:endParaRPr lang="en-US" sz="2800" dirty="0" err="1">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sz="2800">
                          <a:cs typeface="Arial" panose="020B0604020202020204" pitchFamily="34" charset="0"/>
                        </a:rPr>
                        <a:t>x&gt;3</a:t>
                      </a:r>
                      <a:endParaRPr lang="en-US" sz="2800">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44855">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sz="2800">
                          <a:cs typeface="Arial" panose="020B0604020202020204" pitchFamily="34" charset="0"/>
                        </a:rPr>
                        <a:t>&lt;=</a:t>
                      </a:r>
                      <a:endParaRPr lang="en-US" sz="2800">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sz="2800" dirty="0" err="1">
                          <a:cs typeface="Arial" panose="020B0604020202020204" pitchFamily="34" charset="0"/>
                        </a:rPr>
                        <a:t>Nh</a:t>
                      </a:r>
                      <a:r>
                        <a:rPr lang="en-US" sz="2800" dirty="0" err="1">
                          <a:cs typeface="Arial" panose="020B0604020202020204" pitchFamily="34" charset="0"/>
                        </a:rPr>
                        <a:t>ỏ hơn hoặc bằng</a:t>
                      </a:r>
                      <a:endParaRPr lang="en-US" sz="2800" dirty="0" err="1">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sz="2800">
                          <a:cs typeface="Arial" panose="020B0604020202020204" pitchFamily="34" charset="0"/>
                        </a:rPr>
                        <a:t>x&lt;=3</a:t>
                      </a:r>
                      <a:endParaRPr lang="en-US" sz="2800">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44220">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sz="2800">
                          <a:cs typeface="Arial" panose="020B0604020202020204" pitchFamily="34" charset="0"/>
                        </a:rPr>
                        <a:t>&gt;=</a:t>
                      </a:r>
                      <a:endParaRPr lang="en-US" sz="2800">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sz="2800" dirty="0" err="1">
                          <a:cs typeface="Arial" panose="020B0604020202020204" pitchFamily="34" charset="0"/>
                          <a:sym typeface="+mn-ea"/>
                        </a:rPr>
                        <a:t>L</a:t>
                      </a:r>
                      <a:r>
                        <a:rPr lang="en-US" sz="2800" dirty="0" err="1">
                          <a:cs typeface="Arial" panose="020B0604020202020204" pitchFamily="34" charset="0"/>
                          <a:sym typeface="+mn-ea"/>
                        </a:rPr>
                        <a:t>ớn hơn hoặc bằng</a:t>
                      </a:r>
                      <a:endParaRPr lang="en-US" sz="2800" dirty="0" err="1">
                        <a:ea typeface="Times New Roman" panose="02020603050405020304" charset="0"/>
                        <a:cs typeface="Arial" panose="020B0604020202020204" pitchFamily="34" charset="0"/>
                        <a:sym typeface="+mn-ea"/>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sz="2800">
                          <a:cs typeface="Arial" panose="020B0604020202020204" pitchFamily="34" charset="0"/>
                        </a:rPr>
                        <a:t>x&gt;=3</a:t>
                      </a:r>
                      <a:endParaRPr lang="en-US" sz="2800">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900" name="Rectangles 78899"/>
          <p:cNvSpPr/>
          <p:nvPr/>
        </p:nvSpPr>
        <p:spPr>
          <a:xfrm>
            <a:off x="1818005" y="822325"/>
            <a:ext cx="8483600" cy="5761355"/>
          </a:xfrm>
          <a:prstGeom prst="rect">
            <a:avLst/>
          </a:prstGeom>
          <a:solidFill>
            <a:schemeClr val="bg1"/>
          </a:solidFill>
          <a:ln w="9525">
            <a:noFill/>
          </a:ln>
        </p:spPr>
        <p:txBody>
          <a:bodyPr/>
          <a:lstStyle>
            <a:lvl1pPr marL="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defRPr sz="2800" u="none" kern="1200" baseline="0">
                <a:solidFill>
                  <a:schemeClr val="tx2"/>
                </a:solidFill>
                <a:latin typeface="Arial" panose="020B0604020202020204" pitchFamily="34" charset="0"/>
              </a:defRPr>
            </a:lvl1pPr>
            <a:lvl2pPr marL="457200" lvl="1" indent="0" algn="ctr" defTabSz="914400" rtl="0" eaLnBrk="1" fontAlgn="base" latinLnBrk="0" hangingPunct="1">
              <a:lnSpc>
                <a:spcPct val="100000"/>
              </a:lnSpc>
              <a:spcBef>
                <a:spcPct val="20000"/>
              </a:spcBef>
              <a:spcAft>
                <a:spcPct val="0"/>
              </a:spcAft>
              <a:buClr>
                <a:schemeClr val="tx1"/>
              </a:buClr>
              <a:buSzPct val="75000"/>
              <a:buFontTx/>
              <a:buNone/>
              <a:defRPr sz="2400" b="0" i="0" u="none" kern="1200" baseline="0">
                <a:solidFill>
                  <a:schemeClr val="tx2"/>
                </a:solidFill>
                <a:latin typeface="Arial" panose="020B0604020202020204" pitchFamily="34" charset="0"/>
              </a:defRPr>
            </a:lvl2pPr>
            <a:lvl3pPr marL="914400" lvl="2" indent="0" algn="ctr"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defRPr sz="2000" b="0" i="0" u="none" kern="1200" baseline="0">
                <a:solidFill>
                  <a:schemeClr val="tx2"/>
                </a:solidFill>
                <a:latin typeface="Arial" panose="020B0604020202020204" pitchFamily="34" charset="0"/>
              </a:defRPr>
            </a:lvl3pPr>
            <a:lvl4pPr marL="1371600" lvl="3" indent="0" algn="ctr" defTabSz="914400" rtl="0" eaLnBrk="1" fontAlgn="base" latinLnBrk="0" hangingPunct="1">
              <a:lnSpc>
                <a:spcPct val="100000"/>
              </a:lnSpc>
              <a:spcBef>
                <a:spcPct val="20000"/>
              </a:spcBef>
              <a:spcAft>
                <a:spcPct val="0"/>
              </a:spcAft>
              <a:buClr>
                <a:schemeClr val="tx1"/>
              </a:buClr>
              <a:buSzPct val="80000"/>
              <a:buFontTx/>
              <a:buNone/>
              <a:defRPr sz="1800" b="0" i="0" u="none" kern="1200" baseline="0">
                <a:solidFill>
                  <a:schemeClr val="tx2"/>
                </a:solidFill>
                <a:latin typeface="Arial" panose="020B0604020202020204" pitchFamily="34" charset="0"/>
              </a:defRPr>
            </a:lvl4pPr>
            <a:lvl5pPr marL="1828800" lvl="4" indent="0" algn="ctr"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None/>
              <a:defRPr sz="1800" b="0" i="0" u="none" kern="1200" baseline="0">
                <a:solidFill>
                  <a:schemeClr val="tx2"/>
                </a:solidFill>
                <a:latin typeface="Arial" panose="020B0604020202020204" pitchFamily="34" charset="0"/>
              </a:defRPr>
            </a:lvl5pPr>
          </a:lstStyle>
          <a:p>
            <a:pPr lvl="0"/>
            <a:r>
              <a:rPr lang="en-US" dirty="0" err="1">
                <a:cs typeface="Arial" panose="020B0604020202020204" pitchFamily="34" charset="0"/>
                <a:sym typeface="+mn-ea"/>
              </a:rPr>
              <a:t>Các toán tử rút gọn:</a:t>
            </a:r>
            <a:endParaRPr b="1" u="sng">
              <a:latin typeface="VNI-Times" pitchFamily="2" charset="0"/>
            </a:endParaRPr>
          </a:p>
          <a:p>
            <a:pPr lvl="0"/>
            <a:endParaRPr>
              <a:latin typeface="VNI-Times" pitchFamily="2" charset="0"/>
            </a:endParaRPr>
          </a:p>
          <a:p>
            <a:pPr lvl="0"/>
          </a:p>
        </p:txBody>
      </p:sp>
      <p:graphicFrame>
        <p:nvGraphicFramePr>
          <p:cNvPr id="78941" name="Table 78940"/>
          <p:cNvGraphicFramePr/>
          <p:nvPr/>
        </p:nvGraphicFramePr>
        <p:xfrm>
          <a:off x="2566988" y="1438275"/>
          <a:ext cx="6985000" cy="2377440"/>
        </p:xfrm>
        <a:graphic>
          <a:graphicData uri="http://schemas.openxmlformats.org/drawingml/2006/table">
            <a:tbl>
              <a:tblPr/>
              <a:tblGrid>
                <a:gridCol w="3492500"/>
                <a:gridCol w="3492500"/>
              </a:tblGrid>
              <a:tr h="396240">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sz="2400" dirty="0" err="1">
                          <a:cs typeface="Arial" panose="020B0604020202020204" pitchFamily="34" charset="0"/>
                        </a:rPr>
                        <a:t>Bi</a:t>
                      </a:r>
                      <a:r>
                        <a:rPr lang="en-US" sz="2400">
                          <a:cs typeface="Arial" panose="020B0604020202020204" pitchFamily="34" charset="0"/>
                          <a:sym typeface="+mn-ea"/>
                        </a:rPr>
                        <a:t>ểu thức</a:t>
                      </a:r>
                      <a:r>
                        <a:rPr sz="2400">
                          <a:cs typeface="Arial" panose="020B0604020202020204" pitchFamily="34" charset="0"/>
                        </a:rPr>
                        <a:t> </a:t>
                      </a:r>
                      <a:endParaRPr lang="en-US" sz="2400">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lang="en-US" sz="2400">
                          <a:ea typeface="Times New Roman" panose="02020603050405020304" charset="0"/>
                          <a:cs typeface="Arial" panose="020B0604020202020204" pitchFamily="34" charset="0"/>
                          <a:sym typeface="+mn-ea"/>
                        </a:rPr>
                        <a:t>Ý nghĩa</a:t>
                      </a:r>
                      <a:endParaRPr lang="en-US" sz="2400">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6240">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sz="2400">
                          <a:cs typeface="Arial" panose="020B0604020202020204" pitchFamily="34" charset="0"/>
                        </a:rPr>
                        <a:t>x+=y</a:t>
                      </a:r>
                      <a:endParaRPr lang="en-US" sz="2400">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sz="2400">
                          <a:cs typeface="Arial" panose="020B0604020202020204" pitchFamily="34" charset="0"/>
                        </a:rPr>
                        <a:t>x=</a:t>
                      </a:r>
                      <a:r>
                        <a:rPr sz="2400" dirty="0" err="1">
                          <a:cs typeface="Arial" panose="020B0604020202020204" pitchFamily="34" charset="0"/>
                        </a:rPr>
                        <a:t>x+y</a:t>
                      </a:r>
                      <a:endParaRPr lang="en-US" sz="2400">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6240">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sz="2400">
                          <a:cs typeface="Arial" panose="020B0604020202020204" pitchFamily="34" charset="0"/>
                        </a:rPr>
                        <a:t>x-=y</a:t>
                      </a:r>
                      <a:endParaRPr lang="en-US" sz="2400">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sz="2400">
                          <a:cs typeface="Arial" panose="020B0604020202020204" pitchFamily="34" charset="0"/>
                        </a:rPr>
                        <a:t>x=</a:t>
                      </a:r>
                      <a:r>
                        <a:rPr sz="2400" dirty="0" err="1">
                          <a:cs typeface="Arial" panose="020B0604020202020204" pitchFamily="34" charset="0"/>
                        </a:rPr>
                        <a:t>x-y</a:t>
                      </a:r>
                      <a:endParaRPr lang="en-US" sz="2400">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6240">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sz="2400">
                          <a:cs typeface="Arial" panose="020B0604020202020204" pitchFamily="34" charset="0"/>
                        </a:rPr>
                        <a:t>x*=y</a:t>
                      </a:r>
                      <a:endParaRPr lang="en-US" sz="2400">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sz="2400">
                          <a:cs typeface="Arial" panose="020B0604020202020204" pitchFamily="34" charset="0"/>
                        </a:rPr>
                        <a:t>x=x*y</a:t>
                      </a:r>
                      <a:endParaRPr lang="en-US" sz="2400">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6240">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sz="2400">
                          <a:cs typeface="Arial" panose="020B0604020202020204" pitchFamily="34" charset="0"/>
                        </a:rPr>
                        <a:t>x/=y</a:t>
                      </a:r>
                      <a:endParaRPr lang="en-US" sz="2400">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sz="2400">
                          <a:cs typeface="Arial" panose="020B0604020202020204" pitchFamily="34" charset="0"/>
                        </a:rPr>
                        <a:t>x=</a:t>
                      </a:r>
                      <a:r>
                        <a:rPr sz="2400" dirty="0" err="1">
                          <a:cs typeface="Arial" panose="020B0604020202020204" pitchFamily="34" charset="0"/>
                        </a:rPr>
                        <a:t>x/y</a:t>
                      </a:r>
                      <a:endParaRPr lang="en-US" sz="2400">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6240">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sz="2400">
                          <a:cs typeface="Arial" panose="020B0604020202020204" pitchFamily="34" charset="0"/>
                        </a:rPr>
                        <a:t>x%=y</a:t>
                      </a:r>
                      <a:endParaRPr lang="en-US" sz="2400">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sz="2400">
                          <a:cs typeface="Arial" panose="020B0604020202020204" pitchFamily="34" charset="0"/>
                        </a:rPr>
                        <a:t>x=</a:t>
                      </a:r>
                      <a:r>
                        <a:rPr sz="2400" dirty="0" err="1">
                          <a:cs typeface="Arial" panose="020B0604020202020204" pitchFamily="34" charset="0"/>
                        </a:rPr>
                        <a:t>x%y</a:t>
                      </a:r>
                      <a:endParaRPr lang="en-US" sz="2400">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graphicFrame>
        <p:nvGraphicFramePr>
          <p:cNvPr id="78939" name="Table 78938"/>
          <p:cNvGraphicFramePr/>
          <p:nvPr/>
        </p:nvGraphicFramePr>
        <p:xfrm>
          <a:off x="2566988" y="4959668"/>
          <a:ext cx="7273925" cy="1403350"/>
        </p:xfrm>
        <a:graphic>
          <a:graphicData uri="http://schemas.openxmlformats.org/drawingml/2006/table">
            <a:tbl>
              <a:tblPr/>
              <a:tblGrid>
                <a:gridCol w="3637280"/>
                <a:gridCol w="3636645"/>
              </a:tblGrid>
              <a:tr h="518160">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lang="en-US" sz="2800" dirty="0" err="1">
                          <a:cs typeface="Arial" panose="020B0604020202020204" pitchFamily="34" charset="0"/>
                        </a:rPr>
                        <a:t>Toán tử</a:t>
                      </a:r>
                      <a:endParaRPr lang="en-US" sz="2800" dirty="0" err="1">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lang="en-US" sz="2800">
                          <a:ea typeface="Times New Roman" panose="02020603050405020304" charset="0"/>
                          <a:cs typeface="Arial" panose="020B0604020202020204" pitchFamily="34" charset="0"/>
                        </a:rPr>
                        <a:t>Ý nghĩa</a:t>
                      </a:r>
                      <a:endParaRPr lang="en-US" sz="2800">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41960">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sz="2400">
                          <a:cs typeface="Arial" panose="020B0604020202020204" pitchFamily="34" charset="0"/>
                        </a:rPr>
                        <a:t>&amp;&amp;</a:t>
                      </a:r>
                      <a:endParaRPr lang="en-US" sz="2400">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sz="2400">
                          <a:cs typeface="Arial" panose="020B0604020202020204" pitchFamily="34" charset="0"/>
                        </a:rPr>
                        <a:t>And</a:t>
                      </a:r>
                      <a:endParaRPr lang="en-US" sz="2400">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43230">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sz="2400">
                          <a:cs typeface="Arial" panose="020B0604020202020204" pitchFamily="34" charset="0"/>
                        </a:rPr>
                        <a:t>||</a:t>
                      </a:r>
                      <a:endParaRPr lang="en-US" sz="2400">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24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lr>
                          <a:schemeClr val="tx1"/>
                        </a:buClr>
                        <a:buSzPct val="75000"/>
                        <a:buFontTx/>
                        <a:buChar char="–"/>
                        <a:defRPr sz="20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Char char="l"/>
                        <a:defRPr sz="18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lr>
                          <a:schemeClr val="tx1"/>
                        </a:buClr>
                        <a:buSzPct val="80000"/>
                        <a:buFontTx/>
                        <a:buChar char="–"/>
                        <a:defRPr sz="16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lr>
                          <a:schemeClr val="tx1"/>
                        </a:buClr>
                        <a:buSzPct val="65000"/>
                        <a:buFont typeface="Wingdings" panose="05000000000000000000" pitchFamily="2" charset="2"/>
                        <a:buChar char="l"/>
                        <a:defRPr sz="1600" b="0" i="0" u="none" kern="1200" baseline="0">
                          <a:solidFill>
                            <a:schemeClr val="tx1"/>
                          </a:solidFill>
                          <a:latin typeface="Arial" panose="020B0604020202020204" pitchFamily="34" charset="0"/>
                        </a:defRPr>
                      </a:lvl5pPr>
                    </a:lstStyle>
                    <a:p>
                      <a:pPr marL="0" lvl="0" indent="0" algn="ctr">
                        <a:spcBef>
                          <a:spcPct val="0"/>
                        </a:spcBef>
                        <a:buNone/>
                      </a:pPr>
                      <a:r>
                        <a:rPr sz="2400">
                          <a:cs typeface="Arial" panose="020B0604020202020204" pitchFamily="34" charset="0"/>
                        </a:rPr>
                        <a:t>or</a:t>
                      </a:r>
                      <a:endParaRPr lang="en-US" sz="2400">
                        <a:ea typeface="Times New Roman" panose="02020603050405020304" charset="0"/>
                        <a:cs typeface="Arial" panose="020B0604020202020204" pitchFamily="34" charset="0"/>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78938" name="Rectangles 78937"/>
          <p:cNvSpPr/>
          <p:nvPr/>
        </p:nvSpPr>
        <p:spPr>
          <a:xfrm>
            <a:off x="1905000" y="4361815"/>
            <a:ext cx="4033838" cy="521970"/>
          </a:xfrm>
          <a:prstGeom prst="rect">
            <a:avLst/>
          </a:prstGeom>
          <a:noFill/>
          <a:ln w="9525">
            <a:noFill/>
          </a:ln>
        </p:spPr>
        <p:txBody>
          <a:bodyPr>
            <a:spAutoFit/>
          </a:bodyPr>
          <a:p>
            <a:pPr eaLnBrk="1" hangingPunct="1">
              <a:spcBef>
                <a:spcPct val="20000"/>
              </a:spcBef>
            </a:pPr>
            <a:r>
              <a:rPr lang="en-US" sz="2800" dirty="0" err="1">
                <a:cs typeface="Arial" panose="020B0604020202020204" pitchFamily="34" charset="0"/>
                <a:sym typeface="+mn-ea"/>
              </a:rPr>
              <a:t>Các toán tử logic:</a:t>
            </a:r>
            <a:endParaRPr lang="en-US" sz="2800" b="1" dirty="0" err="1">
              <a:solidFill>
                <a:srgbClr val="006666"/>
              </a:solidFill>
              <a:latin typeface="Arial" panose="020B0604020202020204" pitchFamily="34" charset="0"/>
              <a:cs typeface="Arial" panose="020B0604020202020204" pitchFamily="34" charset="0"/>
              <a:sym typeface="+mn-e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8310" name="Title 98309"/>
          <p:cNvSpPr>
            <a:spLocks noGrp="1"/>
          </p:cNvSpPr>
          <p:nvPr>
            <p:ph type="title"/>
          </p:nvPr>
        </p:nvSpPr>
        <p:spPr>
          <a:xfrm>
            <a:off x="609600" y="150178"/>
            <a:ext cx="10972800" cy="1143000"/>
          </a:xfrm>
        </p:spPr>
        <p:txBody>
          <a:bodyPr anchor="b" anchorCtr="0"/>
          <a:p>
            <a:pPr algn="l"/>
            <a:r>
              <a:rPr sz="3200">
                <a:latin typeface="VNI-Times" pitchFamily="2" charset="0"/>
              </a:rPr>
              <a:t>3. </a:t>
            </a:r>
            <a:r>
              <a:rPr lang="en-US" sz="3200">
                <a:latin typeface="Arial" panose="020B0604020202020204" pitchFamily="34" charset="0"/>
                <a:cs typeface="Arial" panose="020B0604020202020204" pitchFamily="34" charset="0"/>
              </a:rPr>
              <a:t>CÁC CẤU TRÚC ĐIỀU KHIỂN</a:t>
            </a:r>
            <a:r>
              <a:rPr sz="3200">
                <a:latin typeface="VNI-Times" pitchFamily="2" charset="0"/>
              </a:rPr>
              <a:t>:</a:t>
            </a:r>
            <a:endParaRPr sz="3200">
              <a:latin typeface="VNI-Times" pitchFamily="2" charset="0"/>
            </a:endParaRPr>
          </a:p>
        </p:txBody>
      </p:sp>
      <p:sp>
        <p:nvSpPr>
          <p:cNvPr id="98306" name="Subtitle 98305"/>
          <p:cNvSpPr>
            <a:spLocks noGrp="1"/>
          </p:cNvSpPr>
          <p:nvPr>
            <p:ph type="subTitle" idx="4294967295"/>
          </p:nvPr>
        </p:nvSpPr>
        <p:spPr>
          <a:xfrm>
            <a:off x="1391920" y="1667510"/>
            <a:ext cx="9905365" cy="4908550"/>
          </a:xfrm>
        </p:spPr>
        <p:txBody>
          <a:bodyPr/>
          <a:lstStyle>
            <a:lvl1pPr marL="0" lvl="0" indent="0">
              <a:buClr>
                <a:schemeClr val="tx1"/>
              </a:buClr>
              <a:buSzPct val="75000"/>
              <a:buFont typeface="Wingdings" panose="05000000000000000000" pitchFamily="2" charset="2"/>
              <a:buNone/>
              <a:defRPr>
                <a:solidFill>
                  <a:schemeClr val="tx2"/>
                </a:solidFill>
              </a:defRPr>
            </a:lvl1pPr>
            <a:lvl2pPr marL="457200" lvl="1" indent="0" algn="ctr">
              <a:buClr>
                <a:schemeClr val="tx1"/>
              </a:buClr>
              <a:buSzPct val="75000"/>
              <a:buFontTx/>
              <a:buNone/>
              <a:defRPr>
                <a:solidFill>
                  <a:schemeClr val="tx2"/>
                </a:solidFill>
              </a:defRPr>
            </a:lvl2pPr>
            <a:lvl3pPr marL="914400" lvl="2" indent="0" algn="ctr">
              <a:buClr>
                <a:schemeClr val="tx1"/>
              </a:buClr>
              <a:buSzPct val="75000"/>
              <a:buFont typeface="Wingdings" panose="05000000000000000000" pitchFamily="2" charset="2"/>
              <a:buNone/>
              <a:defRPr>
                <a:solidFill>
                  <a:schemeClr val="tx2"/>
                </a:solidFill>
              </a:defRPr>
            </a:lvl3pPr>
            <a:lvl4pPr marL="1371600" lvl="3" indent="0" algn="ctr">
              <a:buClr>
                <a:schemeClr val="tx1"/>
              </a:buClr>
              <a:buSzPct val="80000"/>
              <a:buFontTx/>
              <a:buNone/>
              <a:defRPr>
                <a:solidFill>
                  <a:schemeClr val="tx2"/>
                </a:solidFill>
              </a:defRPr>
            </a:lvl4pPr>
            <a:lvl5pPr marL="1828800" lvl="4" indent="0" algn="ctr">
              <a:buClr>
                <a:schemeClr val="tx1"/>
              </a:buClr>
              <a:buSzPct val="65000"/>
              <a:buFont typeface="Wingdings" panose="05000000000000000000" pitchFamily="2" charset="2"/>
              <a:buNone/>
              <a:defRPr>
                <a:solidFill>
                  <a:schemeClr val="tx2"/>
                </a:solidFill>
              </a:defRPr>
            </a:lvl5pPr>
          </a:lstStyle>
          <a:p>
            <a:pPr lvl="0"/>
            <a:r>
              <a:rPr lang="en-US" sz="2400" b="1" dirty="0" err="1">
                <a:solidFill>
                  <a:schemeClr val="tx1"/>
                </a:solidFill>
                <a:latin typeface="Arial" panose="020B0604020202020204" pitchFamily="34" charset="0"/>
                <a:cs typeface="Arial" panose="020B0604020202020204" pitchFamily="34" charset="0"/>
              </a:rPr>
              <a:t>Cấu trúc</a:t>
            </a:r>
            <a:r>
              <a:rPr sz="2400" b="1">
                <a:solidFill>
                  <a:schemeClr val="tx1"/>
                </a:solidFill>
                <a:latin typeface="Arial" panose="020B0604020202020204" pitchFamily="34" charset="0"/>
                <a:cs typeface="Arial" panose="020B0604020202020204" pitchFamily="34" charset="0"/>
              </a:rPr>
              <a:t> if…else:</a:t>
            </a:r>
            <a:endParaRPr sz="2400" b="1" u="sng">
              <a:solidFill>
                <a:schemeClr val="tx1"/>
              </a:solidFill>
              <a:latin typeface="Arial" panose="020B0604020202020204" pitchFamily="34" charset="0"/>
              <a:cs typeface="Arial" panose="020B0604020202020204" pitchFamily="34" charset="0"/>
            </a:endParaRPr>
          </a:p>
          <a:p>
            <a:pPr lvl="0"/>
            <a:r>
              <a:rPr sz="2400" u="sng" dirty="0" err="1">
                <a:solidFill>
                  <a:schemeClr val="tx1"/>
                </a:solidFill>
                <a:latin typeface="Arial" panose="020B0604020202020204" pitchFamily="34" charset="0"/>
                <a:cs typeface="Arial" panose="020B0604020202020204" pitchFamily="34" charset="0"/>
              </a:rPr>
              <a:t>D</a:t>
            </a:r>
            <a:r>
              <a:rPr lang="en-US" sz="2400" u="sng" dirty="0" err="1">
                <a:solidFill>
                  <a:schemeClr val="tx1"/>
                </a:solidFill>
                <a:latin typeface="Arial" panose="020B0604020202020204" pitchFamily="34" charset="0"/>
                <a:cs typeface="Arial" panose="020B0604020202020204" pitchFamily="34" charset="0"/>
              </a:rPr>
              <a:t>ạ</a:t>
            </a:r>
            <a:r>
              <a:rPr sz="2400" u="sng" dirty="0" err="1">
                <a:solidFill>
                  <a:schemeClr val="tx1"/>
                </a:solidFill>
                <a:latin typeface="Arial" panose="020B0604020202020204" pitchFamily="34" charset="0"/>
                <a:cs typeface="Arial" panose="020B0604020202020204" pitchFamily="34" charset="0"/>
              </a:rPr>
              <a:t>ng</a:t>
            </a:r>
            <a:r>
              <a:rPr sz="2400" u="sng">
                <a:solidFill>
                  <a:schemeClr val="tx1"/>
                </a:solidFill>
                <a:latin typeface="Arial" panose="020B0604020202020204" pitchFamily="34" charset="0"/>
                <a:cs typeface="Arial" panose="020B0604020202020204" pitchFamily="34" charset="0"/>
              </a:rPr>
              <a:t> 1</a:t>
            </a:r>
            <a:r>
              <a:rPr sz="2400">
                <a:solidFill>
                  <a:schemeClr val="tx1"/>
                </a:solidFill>
                <a:latin typeface="Arial" panose="020B0604020202020204" pitchFamily="34" charset="0"/>
                <a:cs typeface="Arial" panose="020B0604020202020204" pitchFamily="34" charset="0"/>
              </a:rPr>
              <a:t>: if </a:t>
            </a:r>
            <a:r>
              <a:rPr lang="en-US" sz="2400">
                <a:solidFill>
                  <a:schemeClr val="tx1"/>
                </a:solidFill>
                <a:latin typeface="Arial" panose="020B0604020202020204" pitchFamily="34" charset="0"/>
                <a:cs typeface="Arial" panose="020B0604020202020204" pitchFamily="34" charset="0"/>
              </a:rPr>
              <a:t>đơn</a:t>
            </a:r>
            <a:endParaRPr sz="2400">
              <a:solidFill>
                <a:schemeClr val="tx1"/>
              </a:solidFill>
              <a:latin typeface="Arial" panose="020B0604020202020204" pitchFamily="34" charset="0"/>
              <a:cs typeface="Arial" panose="020B0604020202020204" pitchFamily="34" charset="0"/>
            </a:endParaRPr>
          </a:p>
          <a:p>
            <a:pPr lvl="0"/>
            <a:r>
              <a:rPr sz="2400">
                <a:solidFill>
                  <a:schemeClr val="tx1"/>
                </a:solidFill>
                <a:latin typeface="Arial" panose="020B0604020202020204" pitchFamily="34" charset="0"/>
                <a:cs typeface="Arial" panose="020B0604020202020204" pitchFamily="34" charset="0"/>
              </a:rPr>
              <a:t>	if (</a:t>
            </a:r>
            <a:r>
              <a:rPr lang="en-US" sz="2400" dirty="0" err="1">
                <a:solidFill>
                  <a:schemeClr val="tx1"/>
                </a:solidFill>
                <a:latin typeface="Arial" panose="020B0604020202020204" pitchFamily="34" charset="0"/>
                <a:cs typeface="Arial" panose="020B0604020202020204" pitchFamily="34" charset="0"/>
              </a:rPr>
              <a:t>biếu thức</a:t>
            </a:r>
            <a:r>
              <a:rPr sz="2400">
                <a:solidFill>
                  <a:schemeClr val="tx1"/>
                </a:solidFill>
                <a:latin typeface="Arial" panose="020B0604020202020204" pitchFamily="34" charset="0"/>
                <a:cs typeface="Arial" panose="020B0604020202020204" pitchFamily="34" charset="0"/>
              </a:rPr>
              <a:t>)</a:t>
            </a:r>
            <a:endParaRPr sz="2400">
              <a:solidFill>
                <a:schemeClr val="tx1"/>
              </a:solidFill>
              <a:latin typeface="Arial" panose="020B0604020202020204" pitchFamily="34" charset="0"/>
              <a:cs typeface="Arial" panose="020B0604020202020204" pitchFamily="34" charset="0"/>
            </a:endParaRPr>
          </a:p>
          <a:p>
            <a:pPr lvl="0"/>
            <a:r>
              <a:rPr sz="240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Khối lệnh</a:t>
            </a:r>
            <a:r>
              <a:rPr sz="2400">
                <a:solidFill>
                  <a:schemeClr val="tx1"/>
                </a:solidFill>
                <a:latin typeface="Arial" panose="020B0604020202020204" pitchFamily="34" charset="0"/>
                <a:cs typeface="Arial" panose="020B0604020202020204" pitchFamily="34" charset="0"/>
              </a:rPr>
              <a:t> ;</a:t>
            </a:r>
            <a:endParaRPr sz="2400">
              <a:solidFill>
                <a:schemeClr val="tx1"/>
              </a:solidFill>
              <a:latin typeface="Arial" panose="020B0604020202020204" pitchFamily="34" charset="0"/>
              <a:cs typeface="Arial" panose="020B0604020202020204" pitchFamily="34" charset="0"/>
            </a:endParaRPr>
          </a:p>
          <a:p>
            <a:pPr lvl="0"/>
            <a:endParaRPr sz="2400">
              <a:solidFill>
                <a:schemeClr val="tx1"/>
              </a:solidFill>
              <a:latin typeface="Arial" panose="020B0604020202020204" pitchFamily="34" charset="0"/>
              <a:cs typeface="Arial" panose="020B0604020202020204" pitchFamily="34" charset="0"/>
            </a:endParaRPr>
          </a:p>
          <a:p>
            <a:pPr lvl="0"/>
            <a:r>
              <a:rPr sz="2400" u="sng" dirty="0" err="1">
                <a:solidFill>
                  <a:schemeClr val="tx1"/>
                </a:solidFill>
                <a:latin typeface="Arial" panose="020B0604020202020204" pitchFamily="34" charset="0"/>
                <a:cs typeface="Arial" panose="020B0604020202020204" pitchFamily="34" charset="0"/>
                <a:sym typeface="+mn-ea"/>
              </a:rPr>
              <a:t>D</a:t>
            </a:r>
            <a:r>
              <a:rPr lang="en-US" sz="2400" u="sng" dirty="0" err="1">
                <a:solidFill>
                  <a:schemeClr val="tx1"/>
                </a:solidFill>
                <a:latin typeface="Arial" panose="020B0604020202020204" pitchFamily="34" charset="0"/>
                <a:cs typeface="Arial" panose="020B0604020202020204" pitchFamily="34" charset="0"/>
                <a:sym typeface="+mn-ea"/>
              </a:rPr>
              <a:t>ạ</a:t>
            </a:r>
            <a:r>
              <a:rPr sz="2400" u="sng" dirty="0" err="1">
                <a:solidFill>
                  <a:schemeClr val="tx1"/>
                </a:solidFill>
                <a:latin typeface="Arial" panose="020B0604020202020204" pitchFamily="34" charset="0"/>
                <a:cs typeface="Arial" panose="020B0604020202020204" pitchFamily="34" charset="0"/>
                <a:sym typeface="+mn-ea"/>
              </a:rPr>
              <a:t>ng</a:t>
            </a:r>
            <a:r>
              <a:rPr lang="en-US" sz="2400" u="sng" dirty="0" err="1">
                <a:solidFill>
                  <a:schemeClr val="tx1"/>
                </a:solidFill>
                <a:latin typeface="Arial" panose="020B0604020202020204" pitchFamily="34" charset="0"/>
                <a:cs typeface="Arial" panose="020B0604020202020204" pitchFamily="34" charset="0"/>
                <a:sym typeface="+mn-ea"/>
              </a:rPr>
              <a:t> </a:t>
            </a:r>
            <a:r>
              <a:rPr sz="2400" u="sng">
                <a:solidFill>
                  <a:schemeClr val="tx1"/>
                </a:solidFill>
                <a:latin typeface="Arial" panose="020B0604020202020204" pitchFamily="34" charset="0"/>
                <a:cs typeface="Arial" panose="020B0604020202020204" pitchFamily="34" charset="0"/>
              </a:rPr>
              <a:t>2</a:t>
            </a:r>
            <a:r>
              <a:rPr sz="2400">
                <a:solidFill>
                  <a:schemeClr val="tx1"/>
                </a:solidFill>
                <a:latin typeface="Arial" panose="020B0604020202020204" pitchFamily="34" charset="0"/>
                <a:cs typeface="Arial" panose="020B0604020202020204" pitchFamily="34" charset="0"/>
              </a:rPr>
              <a:t>: if…else	</a:t>
            </a:r>
            <a:endParaRPr sz="2400">
              <a:solidFill>
                <a:schemeClr val="tx1"/>
              </a:solidFill>
              <a:latin typeface="Arial" panose="020B0604020202020204" pitchFamily="34" charset="0"/>
              <a:cs typeface="Arial" panose="020B0604020202020204" pitchFamily="34" charset="0"/>
            </a:endParaRPr>
          </a:p>
          <a:p>
            <a:pPr lvl="0"/>
            <a:r>
              <a:rPr sz="2400">
                <a:solidFill>
                  <a:schemeClr val="tx1"/>
                </a:solidFill>
                <a:latin typeface="Arial" panose="020B0604020202020204" pitchFamily="34" charset="0"/>
                <a:cs typeface="Arial" panose="020B0604020202020204" pitchFamily="34" charset="0"/>
              </a:rPr>
              <a:t>	</a:t>
            </a:r>
            <a:r>
              <a:rPr sz="2400">
                <a:solidFill>
                  <a:schemeClr val="tx1"/>
                </a:solidFill>
                <a:latin typeface="Arial" panose="020B0604020202020204" pitchFamily="34" charset="0"/>
                <a:cs typeface="Arial" panose="020B0604020202020204" pitchFamily="34" charset="0"/>
                <a:sym typeface="+mn-ea"/>
              </a:rPr>
              <a:t>if (</a:t>
            </a:r>
            <a:r>
              <a:rPr lang="en-US" sz="2400" dirty="0" err="1">
                <a:solidFill>
                  <a:schemeClr val="tx1"/>
                </a:solidFill>
                <a:latin typeface="Arial" panose="020B0604020202020204" pitchFamily="34" charset="0"/>
                <a:cs typeface="Arial" panose="020B0604020202020204" pitchFamily="34" charset="0"/>
                <a:sym typeface="+mn-ea"/>
              </a:rPr>
              <a:t>biếu thức</a:t>
            </a:r>
            <a:r>
              <a:rPr sz="2400">
                <a:solidFill>
                  <a:schemeClr val="tx1"/>
                </a:solidFill>
                <a:latin typeface="Arial" panose="020B0604020202020204" pitchFamily="34" charset="0"/>
                <a:cs typeface="Arial" panose="020B0604020202020204" pitchFamily="34" charset="0"/>
                <a:sym typeface="+mn-ea"/>
              </a:rPr>
              <a:t>)</a:t>
            </a:r>
            <a:endParaRPr sz="2400">
              <a:solidFill>
                <a:schemeClr val="tx1"/>
              </a:solidFill>
              <a:latin typeface="Arial" panose="020B0604020202020204" pitchFamily="34" charset="0"/>
              <a:cs typeface="Arial" panose="020B0604020202020204" pitchFamily="34" charset="0"/>
            </a:endParaRPr>
          </a:p>
          <a:p>
            <a:pPr lvl="0"/>
            <a:r>
              <a:rPr sz="2400">
                <a:solidFill>
                  <a:schemeClr val="tx1"/>
                </a:solidFill>
                <a:latin typeface="Arial" panose="020B0604020202020204" pitchFamily="34" charset="0"/>
                <a:cs typeface="Arial" panose="020B0604020202020204" pitchFamily="34" charset="0"/>
                <a:sym typeface="+mn-ea"/>
              </a:rPr>
              <a:t>		</a:t>
            </a:r>
            <a:r>
              <a:rPr lang="en-US" sz="2400" dirty="0" err="1">
                <a:solidFill>
                  <a:schemeClr val="tx1"/>
                </a:solidFill>
                <a:latin typeface="Arial" panose="020B0604020202020204" pitchFamily="34" charset="0"/>
                <a:cs typeface="Arial" panose="020B0604020202020204" pitchFamily="34" charset="0"/>
                <a:sym typeface="+mn-ea"/>
              </a:rPr>
              <a:t>Khối lệnh 1</a:t>
            </a:r>
            <a:r>
              <a:rPr sz="2400">
                <a:solidFill>
                  <a:schemeClr val="tx1"/>
                </a:solidFill>
                <a:latin typeface="Arial" panose="020B0604020202020204" pitchFamily="34" charset="0"/>
                <a:cs typeface="Arial" panose="020B0604020202020204" pitchFamily="34" charset="0"/>
              </a:rPr>
              <a:t>;</a:t>
            </a:r>
            <a:endParaRPr sz="2400">
              <a:solidFill>
                <a:schemeClr val="tx1"/>
              </a:solidFill>
              <a:latin typeface="Arial" panose="020B0604020202020204" pitchFamily="34" charset="0"/>
              <a:cs typeface="Arial" panose="020B0604020202020204" pitchFamily="34" charset="0"/>
            </a:endParaRPr>
          </a:p>
          <a:p>
            <a:pPr lvl="0"/>
            <a:r>
              <a:rPr sz="2400">
                <a:solidFill>
                  <a:schemeClr val="tx1"/>
                </a:solidFill>
                <a:latin typeface="Arial" panose="020B0604020202020204" pitchFamily="34" charset="0"/>
                <a:cs typeface="Arial" panose="020B0604020202020204" pitchFamily="34" charset="0"/>
              </a:rPr>
              <a:t>	else</a:t>
            </a:r>
            <a:endParaRPr sz="2400">
              <a:solidFill>
                <a:schemeClr val="tx1"/>
              </a:solidFill>
              <a:latin typeface="Arial" panose="020B0604020202020204" pitchFamily="34" charset="0"/>
              <a:cs typeface="Arial" panose="020B0604020202020204" pitchFamily="34" charset="0"/>
            </a:endParaRPr>
          </a:p>
          <a:p>
            <a:pPr lvl="0"/>
            <a:r>
              <a:rPr sz="240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sym typeface="+mn-ea"/>
              </a:rPr>
              <a:t>Khối lệnh</a:t>
            </a:r>
            <a:r>
              <a:rPr sz="2400">
                <a:solidFill>
                  <a:schemeClr val="tx1"/>
                </a:solidFill>
                <a:latin typeface="Arial" panose="020B0604020202020204" pitchFamily="34" charset="0"/>
                <a:cs typeface="Arial" panose="020B0604020202020204" pitchFamily="34" charset="0"/>
              </a:rPr>
              <a:t> 2; </a:t>
            </a:r>
            <a:endParaRPr sz="2400">
              <a:solidFill>
                <a:schemeClr val="tx1"/>
              </a:solidFill>
              <a:latin typeface="Arial" panose="020B0604020202020204" pitchFamily="34" charset="0"/>
              <a:cs typeface="Arial" panose="020B0604020202020204" pitchFamily="34" charset="0"/>
            </a:endParaRPr>
          </a:p>
        </p:txBody>
      </p:sp>
      <p:sp>
        <p:nvSpPr>
          <p:cNvPr id="98307" name="Rectangles 98306"/>
          <p:cNvSpPr/>
          <p:nvPr/>
        </p:nvSpPr>
        <p:spPr>
          <a:xfrm>
            <a:off x="1524000" y="4965700"/>
            <a:ext cx="309880" cy="368300"/>
          </a:xfrm>
          <a:prstGeom prst="rect">
            <a:avLst/>
          </a:prstGeom>
          <a:noFill/>
          <a:ln w="9525">
            <a:noFill/>
          </a:ln>
        </p:spPr>
        <p:txBody>
          <a:bodyPr wrap="none" anchor="ctr" anchorCtr="0">
            <a:spAutoFit/>
          </a:bodyPr>
          <a:p>
            <a:pPr eaLnBrk="1" hangingPunct="1"/>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98310"/>
                                        </p:tgtEl>
                                        <p:attrNameLst>
                                          <p:attrName>style.visibility</p:attrName>
                                        </p:attrNameLst>
                                      </p:cBhvr>
                                      <p:to>
                                        <p:strVal val="visible"/>
                                      </p:to>
                                    </p:set>
                                    <p:animEffect transition="in" filter="blinds(horizontal)">
                                      <p:cBhvr>
                                        <p:cTn id="7" dur="1000"/>
                                        <p:tgtEl>
                                          <p:spTgt spid="98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330" name="Subtitle 99329"/>
          <p:cNvSpPr>
            <a:spLocks noGrp="1"/>
          </p:cNvSpPr>
          <p:nvPr>
            <p:ph type="subTitle" idx="4294967295"/>
          </p:nvPr>
        </p:nvSpPr>
        <p:spPr>
          <a:xfrm>
            <a:off x="1833880" y="667385"/>
            <a:ext cx="8786495" cy="5854065"/>
          </a:xfrm>
          <a:solidFill>
            <a:schemeClr val="bg1"/>
          </a:solidFill>
        </p:spPr>
        <p:txBody>
          <a:bodyPr/>
          <a:lstStyle>
            <a:lvl1pPr marL="0" lvl="0" indent="0">
              <a:buClr>
                <a:schemeClr val="tx1"/>
              </a:buClr>
              <a:buSzPct val="75000"/>
              <a:buFont typeface="Wingdings" panose="05000000000000000000" pitchFamily="2" charset="2"/>
              <a:buNone/>
              <a:defRPr>
                <a:solidFill>
                  <a:schemeClr val="tx2"/>
                </a:solidFill>
              </a:defRPr>
            </a:lvl1pPr>
            <a:lvl2pPr marL="457200" lvl="1" indent="0" algn="ctr">
              <a:buClr>
                <a:schemeClr val="tx1"/>
              </a:buClr>
              <a:buSzPct val="75000"/>
              <a:buFontTx/>
              <a:buNone/>
              <a:defRPr>
                <a:solidFill>
                  <a:schemeClr val="tx2"/>
                </a:solidFill>
              </a:defRPr>
            </a:lvl2pPr>
            <a:lvl3pPr marL="914400" lvl="2" indent="0" algn="ctr">
              <a:buClr>
                <a:schemeClr val="tx1"/>
              </a:buClr>
              <a:buSzPct val="75000"/>
              <a:buFont typeface="Wingdings" panose="05000000000000000000" pitchFamily="2" charset="2"/>
              <a:buNone/>
              <a:defRPr>
                <a:solidFill>
                  <a:schemeClr val="tx2"/>
                </a:solidFill>
              </a:defRPr>
            </a:lvl3pPr>
            <a:lvl4pPr marL="1371600" lvl="3" indent="0" algn="ctr">
              <a:buClr>
                <a:schemeClr val="tx1"/>
              </a:buClr>
              <a:buSzPct val="80000"/>
              <a:buFontTx/>
              <a:buNone/>
              <a:defRPr>
                <a:solidFill>
                  <a:schemeClr val="tx2"/>
                </a:solidFill>
              </a:defRPr>
            </a:lvl4pPr>
            <a:lvl5pPr marL="1828800" lvl="4" indent="0" algn="ctr">
              <a:buClr>
                <a:schemeClr val="tx1"/>
              </a:buClr>
              <a:buSzPct val="65000"/>
              <a:buFont typeface="Wingdings" panose="05000000000000000000" pitchFamily="2" charset="2"/>
              <a:buNone/>
              <a:defRPr>
                <a:solidFill>
                  <a:schemeClr val="tx2"/>
                </a:solidFill>
              </a:defRPr>
            </a:lvl5pPr>
          </a:lstStyle>
          <a:p>
            <a:pPr lvl="0"/>
            <a:r>
              <a:rPr sz="2800" u="sng" dirty="0" err="1">
                <a:solidFill>
                  <a:schemeClr val="tx1"/>
                </a:solidFill>
                <a:latin typeface="Arial" panose="020B0604020202020204" pitchFamily="34" charset="0"/>
                <a:cs typeface="Arial" panose="020B0604020202020204" pitchFamily="34" charset="0"/>
                <a:sym typeface="+mn-ea"/>
              </a:rPr>
              <a:t>D</a:t>
            </a:r>
            <a:r>
              <a:rPr lang="en-US" sz="2800" u="sng" dirty="0" err="1">
                <a:solidFill>
                  <a:schemeClr val="tx1"/>
                </a:solidFill>
                <a:latin typeface="Arial" panose="020B0604020202020204" pitchFamily="34" charset="0"/>
                <a:cs typeface="Arial" panose="020B0604020202020204" pitchFamily="34" charset="0"/>
                <a:sym typeface="+mn-ea"/>
              </a:rPr>
              <a:t>ạ</a:t>
            </a:r>
            <a:r>
              <a:rPr sz="2800" u="sng" dirty="0" err="1">
                <a:solidFill>
                  <a:schemeClr val="tx1"/>
                </a:solidFill>
                <a:latin typeface="Arial" panose="020B0604020202020204" pitchFamily="34" charset="0"/>
                <a:cs typeface="Arial" panose="020B0604020202020204" pitchFamily="34" charset="0"/>
                <a:sym typeface="+mn-ea"/>
              </a:rPr>
              <a:t>ng</a:t>
            </a:r>
            <a:r>
              <a:rPr sz="2800" u="sng">
                <a:solidFill>
                  <a:schemeClr val="tx1"/>
                </a:solidFill>
                <a:latin typeface="Arial" panose="020B0604020202020204" pitchFamily="34" charset="0"/>
                <a:cs typeface="Arial" panose="020B0604020202020204" pitchFamily="34" charset="0"/>
              </a:rPr>
              <a:t> 3</a:t>
            </a:r>
            <a:r>
              <a:rPr sz="2800">
                <a:solidFill>
                  <a:schemeClr val="tx1"/>
                </a:solidFill>
                <a:latin typeface="Arial" panose="020B0604020202020204" pitchFamily="34" charset="0"/>
                <a:cs typeface="Arial" panose="020B0604020202020204" pitchFamily="34" charset="0"/>
              </a:rPr>
              <a:t>: </a:t>
            </a:r>
            <a:endParaRPr sz="2800">
              <a:solidFill>
                <a:schemeClr val="tx1"/>
              </a:solidFill>
              <a:latin typeface="Arial" panose="020B0604020202020204" pitchFamily="34" charset="0"/>
              <a:cs typeface="Arial" panose="020B0604020202020204" pitchFamily="34" charset="0"/>
            </a:endParaRPr>
          </a:p>
          <a:p>
            <a:pPr lvl="0"/>
            <a:endParaRPr sz="2800">
              <a:solidFill>
                <a:schemeClr val="tx1"/>
              </a:solidFill>
              <a:latin typeface="Arial" panose="020B0604020202020204" pitchFamily="34" charset="0"/>
              <a:cs typeface="Arial" panose="020B0604020202020204" pitchFamily="34" charset="0"/>
            </a:endParaRPr>
          </a:p>
          <a:p>
            <a:pPr lvl="0"/>
            <a:r>
              <a:rPr sz="2800">
                <a:solidFill>
                  <a:schemeClr val="tx1"/>
                </a:solidFill>
                <a:latin typeface="Arial" panose="020B0604020202020204" pitchFamily="34" charset="0"/>
                <a:cs typeface="Arial" panose="020B0604020202020204" pitchFamily="34" charset="0"/>
              </a:rPr>
              <a:t>	if (</a:t>
            </a:r>
            <a:r>
              <a:rPr lang="en-US" sz="2800" dirty="0" err="1">
                <a:solidFill>
                  <a:schemeClr val="tx1"/>
                </a:solidFill>
                <a:latin typeface="Arial" panose="020B0604020202020204" pitchFamily="34" charset="0"/>
                <a:cs typeface="Arial" panose="020B0604020202020204" pitchFamily="34" charset="0"/>
                <a:sym typeface="+mn-ea"/>
              </a:rPr>
              <a:t>biếu thức</a:t>
            </a:r>
            <a:r>
              <a:rPr sz="2800">
                <a:solidFill>
                  <a:schemeClr val="tx1"/>
                </a:solidFill>
                <a:latin typeface="Arial" panose="020B0604020202020204" pitchFamily="34" charset="0"/>
                <a:cs typeface="Arial" panose="020B0604020202020204" pitchFamily="34" charset="0"/>
              </a:rPr>
              <a:t> 1)</a:t>
            </a:r>
            <a:endParaRPr sz="2800">
              <a:solidFill>
                <a:schemeClr val="tx1"/>
              </a:solidFill>
              <a:latin typeface="Arial" panose="020B0604020202020204" pitchFamily="34" charset="0"/>
              <a:cs typeface="Arial" panose="020B0604020202020204" pitchFamily="34" charset="0"/>
            </a:endParaRPr>
          </a:p>
          <a:p>
            <a:pPr lvl="0"/>
            <a:r>
              <a:rPr sz="280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sym typeface="+mn-ea"/>
              </a:rPr>
              <a:t>Khối lệnh</a:t>
            </a:r>
            <a:r>
              <a:rPr sz="2800">
                <a:solidFill>
                  <a:schemeClr val="tx1"/>
                </a:solidFill>
                <a:latin typeface="Arial" panose="020B0604020202020204" pitchFamily="34" charset="0"/>
                <a:cs typeface="Arial" panose="020B0604020202020204" pitchFamily="34" charset="0"/>
              </a:rPr>
              <a:t> 1;</a:t>
            </a:r>
            <a:endParaRPr sz="2800">
              <a:solidFill>
                <a:schemeClr val="tx1"/>
              </a:solidFill>
              <a:latin typeface="Arial" panose="020B0604020202020204" pitchFamily="34" charset="0"/>
              <a:cs typeface="Arial" panose="020B0604020202020204" pitchFamily="34" charset="0"/>
            </a:endParaRPr>
          </a:p>
          <a:p>
            <a:pPr lvl="0"/>
            <a:r>
              <a:rPr sz="2800">
                <a:solidFill>
                  <a:schemeClr val="tx1"/>
                </a:solidFill>
                <a:latin typeface="Arial" panose="020B0604020202020204" pitchFamily="34" charset="0"/>
                <a:cs typeface="Arial" panose="020B0604020202020204" pitchFamily="34" charset="0"/>
              </a:rPr>
              <a:t>	else if (</a:t>
            </a:r>
            <a:r>
              <a:rPr lang="en-US" sz="2800" dirty="0" err="1">
                <a:solidFill>
                  <a:schemeClr val="tx1"/>
                </a:solidFill>
                <a:latin typeface="Arial" panose="020B0604020202020204" pitchFamily="34" charset="0"/>
                <a:cs typeface="Arial" panose="020B0604020202020204" pitchFamily="34" charset="0"/>
                <a:sym typeface="+mn-ea"/>
              </a:rPr>
              <a:t>biếu thức</a:t>
            </a:r>
            <a:r>
              <a:rPr sz="2800">
                <a:solidFill>
                  <a:schemeClr val="tx1"/>
                </a:solidFill>
                <a:latin typeface="Arial" panose="020B0604020202020204" pitchFamily="34" charset="0"/>
                <a:cs typeface="Arial" panose="020B0604020202020204" pitchFamily="34" charset="0"/>
              </a:rPr>
              <a:t> 2)</a:t>
            </a:r>
            <a:endParaRPr sz="2800">
              <a:solidFill>
                <a:schemeClr val="tx1"/>
              </a:solidFill>
              <a:latin typeface="Arial" panose="020B0604020202020204" pitchFamily="34" charset="0"/>
              <a:cs typeface="Arial" panose="020B0604020202020204" pitchFamily="34" charset="0"/>
            </a:endParaRPr>
          </a:p>
          <a:p>
            <a:pPr lvl="0"/>
            <a:r>
              <a:rPr sz="280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sym typeface="+mn-ea"/>
              </a:rPr>
              <a:t>Khối lệnh </a:t>
            </a:r>
            <a:r>
              <a:rPr sz="2800">
                <a:solidFill>
                  <a:schemeClr val="tx1"/>
                </a:solidFill>
                <a:latin typeface="Arial" panose="020B0604020202020204" pitchFamily="34" charset="0"/>
                <a:cs typeface="Arial" panose="020B0604020202020204" pitchFamily="34" charset="0"/>
              </a:rPr>
              <a:t>2;</a:t>
            </a:r>
            <a:endParaRPr sz="2800">
              <a:solidFill>
                <a:schemeClr val="tx1"/>
              </a:solidFill>
              <a:latin typeface="Arial" panose="020B0604020202020204" pitchFamily="34" charset="0"/>
              <a:cs typeface="Arial" panose="020B0604020202020204" pitchFamily="34" charset="0"/>
            </a:endParaRPr>
          </a:p>
          <a:p>
            <a:pPr lvl="0"/>
            <a:r>
              <a:rPr sz="2800">
                <a:solidFill>
                  <a:schemeClr val="tx1"/>
                </a:solidFill>
                <a:latin typeface="Arial" panose="020B0604020202020204" pitchFamily="34" charset="0"/>
                <a:cs typeface="Arial" panose="020B0604020202020204" pitchFamily="34" charset="0"/>
              </a:rPr>
              <a:t>		…</a:t>
            </a:r>
            <a:endParaRPr sz="2800">
              <a:solidFill>
                <a:schemeClr val="tx1"/>
              </a:solidFill>
              <a:latin typeface="Arial" panose="020B0604020202020204" pitchFamily="34" charset="0"/>
              <a:cs typeface="Arial" panose="020B0604020202020204" pitchFamily="34" charset="0"/>
            </a:endParaRPr>
          </a:p>
          <a:p>
            <a:pPr lvl="0"/>
            <a:r>
              <a:rPr sz="2800">
                <a:solidFill>
                  <a:schemeClr val="tx1"/>
                </a:solidFill>
                <a:latin typeface="Arial" panose="020B0604020202020204" pitchFamily="34" charset="0"/>
                <a:cs typeface="Arial" panose="020B0604020202020204" pitchFamily="34" charset="0"/>
              </a:rPr>
              <a:t>	else if 	(</a:t>
            </a:r>
            <a:r>
              <a:rPr lang="en-US" sz="2800" dirty="0" err="1">
                <a:solidFill>
                  <a:schemeClr val="tx1"/>
                </a:solidFill>
                <a:latin typeface="Arial" panose="020B0604020202020204" pitchFamily="34" charset="0"/>
                <a:cs typeface="Arial" panose="020B0604020202020204" pitchFamily="34" charset="0"/>
                <a:sym typeface="+mn-ea"/>
              </a:rPr>
              <a:t>biếu thức</a:t>
            </a:r>
            <a:r>
              <a:rPr sz="2800">
                <a:solidFill>
                  <a:schemeClr val="tx1"/>
                </a:solidFill>
                <a:latin typeface="Arial" panose="020B0604020202020204" pitchFamily="34" charset="0"/>
                <a:cs typeface="Arial" panose="020B0604020202020204" pitchFamily="34" charset="0"/>
              </a:rPr>
              <a:t> n-1)</a:t>
            </a:r>
            <a:endParaRPr sz="2800">
              <a:solidFill>
                <a:schemeClr val="tx1"/>
              </a:solidFill>
              <a:latin typeface="Arial" panose="020B0604020202020204" pitchFamily="34" charset="0"/>
              <a:cs typeface="Arial" panose="020B0604020202020204" pitchFamily="34" charset="0"/>
            </a:endParaRPr>
          </a:p>
          <a:p>
            <a:pPr lvl="0"/>
            <a:r>
              <a:rPr sz="280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sym typeface="+mn-ea"/>
              </a:rPr>
              <a:t>Khối lệnh</a:t>
            </a:r>
            <a:r>
              <a:rPr sz="2800">
                <a:solidFill>
                  <a:schemeClr val="tx1"/>
                </a:solidFill>
                <a:latin typeface="Arial" panose="020B0604020202020204" pitchFamily="34" charset="0"/>
                <a:cs typeface="Arial" panose="020B0604020202020204" pitchFamily="34" charset="0"/>
              </a:rPr>
              <a:t> n-1;</a:t>
            </a:r>
            <a:endParaRPr sz="2800">
              <a:solidFill>
                <a:schemeClr val="tx1"/>
              </a:solidFill>
              <a:latin typeface="Arial" panose="020B0604020202020204" pitchFamily="34" charset="0"/>
              <a:cs typeface="Arial" panose="020B0604020202020204" pitchFamily="34" charset="0"/>
            </a:endParaRPr>
          </a:p>
          <a:p>
            <a:pPr lvl="0"/>
            <a:r>
              <a:rPr sz="2800">
                <a:solidFill>
                  <a:schemeClr val="tx1"/>
                </a:solidFill>
                <a:latin typeface="Arial" panose="020B0604020202020204" pitchFamily="34" charset="0"/>
                <a:cs typeface="Arial" panose="020B0604020202020204" pitchFamily="34" charset="0"/>
              </a:rPr>
              <a:t>	else</a:t>
            </a:r>
            <a:endParaRPr sz="2800">
              <a:solidFill>
                <a:schemeClr val="tx1"/>
              </a:solidFill>
              <a:latin typeface="Arial" panose="020B0604020202020204" pitchFamily="34" charset="0"/>
              <a:cs typeface="Arial" panose="020B0604020202020204" pitchFamily="34" charset="0"/>
            </a:endParaRPr>
          </a:p>
          <a:p>
            <a:pPr lvl="0"/>
            <a:r>
              <a:rPr sz="2800">
                <a:solidFill>
                  <a:schemeClr val="tx1"/>
                </a:solidFill>
                <a:latin typeface="Arial" panose="020B0604020202020204" pitchFamily="34" charset="0"/>
                <a:cs typeface="Arial" panose="020B0604020202020204" pitchFamily="34" charset="0"/>
              </a:rPr>
              <a:t>		</a:t>
            </a:r>
            <a:r>
              <a:rPr sz="2800" dirty="0" err="1">
                <a:solidFill>
                  <a:schemeClr val="tx1"/>
                </a:solidFill>
                <a:latin typeface="Arial" panose="020B0604020202020204" pitchFamily="34" charset="0"/>
                <a:cs typeface="Arial" panose="020B0604020202020204" pitchFamily="34" charset="0"/>
              </a:rPr>
              <a:t>k</a:t>
            </a:r>
            <a:r>
              <a:rPr lang="en-US" sz="2800" dirty="0" err="1">
                <a:solidFill>
                  <a:schemeClr val="tx1"/>
                </a:solidFill>
                <a:latin typeface="Arial" panose="020B0604020202020204" pitchFamily="34" charset="0"/>
                <a:cs typeface="Arial" panose="020B0604020202020204" pitchFamily="34" charset="0"/>
                <a:sym typeface="+mn-ea"/>
              </a:rPr>
              <a:t>Khối lệnh</a:t>
            </a:r>
            <a:r>
              <a:rPr sz="2800">
                <a:solidFill>
                  <a:schemeClr val="tx1"/>
                </a:solidFill>
                <a:latin typeface="Arial" panose="020B0604020202020204" pitchFamily="34" charset="0"/>
                <a:cs typeface="Arial" panose="020B0604020202020204" pitchFamily="34" charset="0"/>
              </a:rPr>
              <a:t> n;</a:t>
            </a:r>
            <a:endParaRPr sz="2800">
              <a:solidFill>
                <a:schemeClr val="tx1"/>
              </a:solidFill>
              <a:latin typeface="Arial" panose="020B0604020202020204" pitchFamily="34" charset="0"/>
              <a:cs typeface="Arial" panose="020B0604020202020204" pitchFamily="34" charset="0"/>
            </a:endParaRPr>
          </a:p>
        </p:txBody>
      </p:sp>
      <p:sp>
        <p:nvSpPr>
          <p:cNvPr id="99331" name="Rectangles 99330"/>
          <p:cNvSpPr/>
          <p:nvPr/>
        </p:nvSpPr>
        <p:spPr>
          <a:xfrm>
            <a:off x="1524000" y="4965700"/>
            <a:ext cx="309880" cy="368300"/>
          </a:xfrm>
          <a:prstGeom prst="rect">
            <a:avLst/>
          </a:prstGeom>
          <a:noFill/>
          <a:ln w="9525">
            <a:noFill/>
          </a:ln>
        </p:spPr>
        <p:txBody>
          <a:bodyPr wrap="none" anchor="ctr" anchorCtr="0">
            <a:spAutoFit/>
          </a:bodyPr>
          <a:p>
            <a:pPr eaLnBrk="1" hangingPunct="1"/>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8" name="Subtitle 101377"/>
          <p:cNvSpPr>
            <a:spLocks noGrp="1"/>
          </p:cNvSpPr>
          <p:nvPr>
            <p:ph type="subTitle" idx="4294967295"/>
          </p:nvPr>
        </p:nvSpPr>
        <p:spPr>
          <a:xfrm>
            <a:off x="2438400" y="756603"/>
            <a:ext cx="8064500" cy="5976937"/>
          </a:xfrm>
          <a:solidFill>
            <a:schemeClr val="bg1"/>
          </a:solidFill>
        </p:spPr>
        <p:txBody>
          <a:bodyPr/>
          <a:lstStyle>
            <a:lvl1pPr marL="0" lvl="0" indent="0">
              <a:buClr>
                <a:schemeClr val="tx1"/>
              </a:buClr>
              <a:buSzPct val="75000"/>
              <a:buFont typeface="Wingdings" panose="05000000000000000000" pitchFamily="2" charset="2"/>
              <a:buNone/>
              <a:defRPr>
                <a:solidFill>
                  <a:schemeClr val="tx2"/>
                </a:solidFill>
              </a:defRPr>
            </a:lvl1pPr>
            <a:lvl2pPr marL="457200" lvl="1" indent="0" algn="ctr">
              <a:buClr>
                <a:schemeClr val="tx1"/>
              </a:buClr>
              <a:buSzPct val="75000"/>
              <a:buFontTx/>
              <a:buNone/>
              <a:defRPr>
                <a:solidFill>
                  <a:schemeClr val="tx2"/>
                </a:solidFill>
              </a:defRPr>
            </a:lvl2pPr>
            <a:lvl3pPr marL="914400" lvl="2" indent="0" algn="ctr">
              <a:buClr>
                <a:schemeClr val="tx1"/>
              </a:buClr>
              <a:buSzPct val="75000"/>
              <a:buFont typeface="Wingdings" panose="05000000000000000000" pitchFamily="2" charset="2"/>
              <a:buNone/>
              <a:defRPr>
                <a:solidFill>
                  <a:schemeClr val="tx2"/>
                </a:solidFill>
              </a:defRPr>
            </a:lvl3pPr>
            <a:lvl4pPr marL="1371600" lvl="3" indent="0" algn="ctr">
              <a:buClr>
                <a:schemeClr val="tx1"/>
              </a:buClr>
              <a:buSzPct val="80000"/>
              <a:buFontTx/>
              <a:buNone/>
              <a:defRPr>
                <a:solidFill>
                  <a:schemeClr val="tx2"/>
                </a:solidFill>
              </a:defRPr>
            </a:lvl4pPr>
            <a:lvl5pPr marL="1828800" lvl="4" indent="0" algn="ctr">
              <a:buClr>
                <a:schemeClr val="tx1"/>
              </a:buClr>
              <a:buSzPct val="65000"/>
              <a:buFont typeface="Wingdings" panose="05000000000000000000" pitchFamily="2" charset="2"/>
              <a:buNone/>
              <a:defRPr>
                <a:solidFill>
                  <a:schemeClr val="tx2"/>
                </a:solidFill>
              </a:defRPr>
            </a:lvl5pPr>
          </a:lstStyle>
          <a:p>
            <a:pPr lvl="0">
              <a:lnSpc>
                <a:spcPct val="80000"/>
              </a:lnSpc>
            </a:pPr>
            <a:r>
              <a:rPr lang="en-US" sz="2400" b="1" dirty="0" err="1">
                <a:solidFill>
                  <a:schemeClr val="tx1"/>
                </a:solidFill>
                <a:latin typeface="Arial" panose="020B0604020202020204" pitchFamily="34" charset="0"/>
                <a:cs typeface="Arial" panose="020B0604020202020204" pitchFamily="34" charset="0"/>
                <a:sym typeface="+mn-ea"/>
              </a:rPr>
              <a:t>Cấu trúc</a:t>
            </a:r>
            <a:r>
              <a:rPr sz="2400" b="1">
                <a:solidFill>
                  <a:schemeClr val="tx1"/>
                </a:solidFill>
                <a:latin typeface="Arial" panose="020B0604020202020204" pitchFamily="34" charset="0"/>
                <a:cs typeface="Arial" panose="020B0604020202020204" pitchFamily="34" charset="0"/>
                <a:sym typeface="+mn-ea"/>
              </a:rPr>
              <a:t> switch…case:</a:t>
            </a:r>
            <a:endParaRPr sz="2400" b="1">
              <a:solidFill>
                <a:schemeClr val="tx1"/>
              </a:solidFill>
              <a:latin typeface="Arial" panose="020B0604020202020204" pitchFamily="34" charset="0"/>
              <a:cs typeface="Arial" panose="020B0604020202020204" pitchFamily="34" charset="0"/>
            </a:endParaRPr>
          </a:p>
          <a:p>
            <a:pPr lvl="0">
              <a:lnSpc>
                <a:spcPct val="80000"/>
              </a:lnSpc>
            </a:pPr>
            <a:r>
              <a:rPr sz="2400">
                <a:solidFill>
                  <a:schemeClr val="tx1"/>
                </a:solidFill>
                <a:latin typeface="Arial" panose="020B0604020202020204" pitchFamily="34" charset="0"/>
                <a:cs typeface="Arial" panose="020B0604020202020204" pitchFamily="34" charset="0"/>
              </a:rPr>
              <a:t>switch (</a:t>
            </a:r>
            <a:r>
              <a:rPr lang="en-US" sz="2400" dirty="0" err="1">
                <a:solidFill>
                  <a:schemeClr val="tx1"/>
                </a:solidFill>
                <a:latin typeface="Arial" panose="020B0604020202020204" pitchFamily="34" charset="0"/>
                <a:cs typeface="Arial" panose="020B0604020202020204" pitchFamily="34" charset="0"/>
                <a:sym typeface="+mn-ea"/>
              </a:rPr>
              <a:t>biếu thức</a:t>
            </a:r>
            <a:r>
              <a:rPr sz="2400">
                <a:solidFill>
                  <a:schemeClr val="tx1"/>
                </a:solidFill>
                <a:latin typeface="Arial" panose="020B0604020202020204" pitchFamily="34" charset="0"/>
                <a:cs typeface="Arial" panose="020B0604020202020204" pitchFamily="34" charset="0"/>
              </a:rPr>
              <a:t>)</a:t>
            </a:r>
            <a:endParaRPr sz="2400">
              <a:solidFill>
                <a:schemeClr val="tx1"/>
              </a:solidFill>
              <a:latin typeface="Arial" panose="020B0604020202020204" pitchFamily="34" charset="0"/>
              <a:cs typeface="Arial" panose="020B0604020202020204" pitchFamily="34" charset="0"/>
            </a:endParaRPr>
          </a:p>
          <a:p>
            <a:pPr lvl="0">
              <a:lnSpc>
                <a:spcPct val="80000"/>
              </a:lnSpc>
            </a:pPr>
            <a:r>
              <a:rPr sz="2400">
                <a:solidFill>
                  <a:schemeClr val="tx1"/>
                </a:solidFill>
                <a:latin typeface="Arial" panose="020B0604020202020204" pitchFamily="34" charset="0"/>
                <a:cs typeface="Arial" panose="020B0604020202020204" pitchFamily="34" charset="0"/>
              </a:rPr>
              <a:t>	{</a:t>
            </a:r>
            <a:endParaRPr sz="2400">
              <a:solidFill>
                <a:schemeClr val="tx1"/>
              </a:solidFill>
              <a:latin typeface="Arial" panose="020B0604020202020204" pitchFamily="34" charset="0"/>
              <a:cs typeface="Arial" panose="020B0604020202020204" pitchFamily="34" charset="0"/>
            </a:endParaRPr>
          </a:p>
          <a:p>
            <a:pPr lvl="0">
              <a:lnSpc>
                <a:spcPct val="80000"/>
              </a:lnSpc>
            </a:pPr>
            <a:r>
              <a:rPr sz="2400">
                <a:solidFill>
                  <a:schemeClr val="tx1"/>
                </a:solidFill>
                <a:latin typeface="Arial" panose="020B0604020202020204" pitchFamily="34" charset="0"/>
                <a:cs typeface="Arial" panose="020B0604020202020204" pitchFamily="34" charset="0"/>
              </a:rPr>
              <a:t>		case n1:</a:t>
            </a:r>
            <a:endParaRPr sz="2400">
              <a:solidFill>
                <a:schemeClr val="tx1"/>
              </a:solidFill>
              <a:latin typeface="Arial" panose="020B0604020202020204" pitchFamily="34" charset="0"/>
              <a:cs typeface="Arial" panose="020B0604020202020204" pitchFamily="34" charset="0"/>
            </a:endParaRPr>
          </a:p>
          <a:p>
            <a:pPr lvl="0">
              <a:lnSpc>
                <a:spcPct val="80000"/>
              </a:lnSpc>
            </a:pPr>
            <a:r>
              <a:rPr sz="240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sym typeface="+mn-ea"/>
              </a:rPr>
              <a:t>Khối lệnh</a:t>
            </a:r>
            <a:r>
              <a:rPr sz="2400">
                <a:solidFill>
                  <a:schemeClr val="tx1"/>
                </a:solidFill>
                <a:latin typeface="Arial" panose="020B0604020202020204" pitchFamily="34" charset="0"/>
                <a:cs typeface="Arial" panose="020B0604020202020204" pitchFamily="34" charset="0"/>
              </a:rPr>
              <a:t>;</a:t>
            </a:r>
            <a:endParaRPr sz="2400">
              <a:solidFill>
                <a:schemeClr val="tx1"/>
              </a:solidFill>
              <a:latin typeface="Arial" panose="020B0604020202020204" pitchFamily="34" charset="0"/>
              <a:cs typeface="Arial" panose="020B0604020202020204" pitchFamily="34" charset="0"/>
            </a:endParaRPr>
          </a:p>
          <a:p>
            <a:pPr lvl="0">
              <a:lnSpc>
                <a:spcPct val="80000"/>
              </a:lnSpc>
            </a:pPr>
            <a:r>
              <a:rPr sz="2400">
                <a:solidFill>
                  <a:schemeClr val="tx1"/>
                </a:solidFill>
                <a:latin typeface="Arial" panose="020B0604020202020204" pitchFamily="34" charset="0"/>
                <a:cs typeface="Arial" panose="020B0604020202020204" pitchFamily="34" charset="0"/>
              </a:rPr>
              <a:t>			break;</a:t>
            </a:r>
            <a:endParaRPr sz="2400">
              <a:solidFill>
                <a:schemeClr val="tx1"/>
              </a:solidFill>
              <a:latin typeface="Arial" panose="020B0604020202020204" pitchFamily="34" charset="0"/>
              <a:cs typeface="Arial" panose="020B0604020202020204" pitchFamily="34" charset="0"/>
            </a:endParaRPr>
          </a:p>
          <a:p>
            <a:pPr lvl="0">
              <a:lnSpc>
                <a:spcPct val="80000"/>
              </a:lnSpc>
            </a:pPr>
            <a:r>
              <a:rPr sz="2400">
                <a:solidFill>
                  <a:schemeClr val="tx1"/>
                </a:solidFill>
                <a:latin typeface="Arial" panose="020B0604020202020204" pitchFamily="34" charset="0"/>
                <a:cs typeface="Arial" panose="020B0604020202020204" pitchFamily="34" charset="0"/>
              </a:rPr>
              <a:t>		case n2:</a:t>
            </a:r>
            <a:endParaRPr sz="2400">
              <a:solidFill>
                <a:schemeClr val="tx1"/>
              </a:solidFill>
              <a:latin typeface="Arial" panose="020B0604020202020204" pitchFamily="34" charset="0"/>
              <a:cs typeface="Arial" panose="020B0604020202020204" pitchFamily="34" charset="0"/>
            </a:endParaRPr>
          </a:p>
          <a:p>
            <a:pPr lvl="0">
              <a:lnSpc>
                <a:spcPct val="80000"/>
              </a:lnSpc>
            </a:pPr>
            <a:r>
              <a:rPr sz="240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sym typeface="+mn-ea"/>
              </a:rPr>
              <a:t>Khối lệnh</a:t>
            </a:r>
            <a:r>
              <a:rPr sz="2400">
                <a:solidFill>
                  <a:schemeClr val="tx1"/>
                </a:solidFill>
                <a:latin typeface="Arial" panose="020B0604020202020204" pitchFamily="34" charset="0"/>
                <a:cs typeface="Arial" panose="020B0604020202020204" pitchFamily="34" charset="0"/>
              </a:rPr>
              <a:t>;</a:t>
            </a:r>
            <a:endParaRPr sz="2400">
              <a:solidFill>
                <a:schemeClr val="tx1"/>
              </a:solidFill>
              <a:latin typeface="Arial" panose="020B0604020202020204" pitchFamily="34" charset="0"/>
              <a:cs typeface="Arial" panose="020B0604020202020204" pitchFamily="34" charset="0"/>
            </a:endParaRPr>
          </a:p>
          <a:p>
            <a:pPr lvl="0">
              <a:lnSpc>
                <a:spcPct val="80000"/>
              </a:lnSpc>
            </a:pPr>
            <a:r>
              <a:rPr sz="2400">
                <a:solidFill>
                  <a:schemeClr val="tx1"/>
                </a:solidFill>
                <a:latin typeface="Arial" panose="020B0604020202020204" pitchFamily="34" charset="0"/>
                <a:cs typeface="Arial" panose="020B0604020202020204" pitchFamily="34" charset="0"/>
              </a:rPr>
              <a:t>			break;</a:t>
            </a:r>
            <a:endParaRPr sz="2400">
              <a:solidFill>
                <a:schemeClr val="tx1"/>
              </a:solidFill>
              <a:latin typeface="Arial" panose="020B0604020202020204" pitchFamily="34" charset="0"/>
              <a:cs typeface="Arial" panose="020B0604020202020204" pitchFamily="34" charset="0"/>
            </a:endParaRPr>
          </a:p>
          <a:p>
            <a:pPr lvl="0">
              <a:lnSpc>
                <a:spcPct val="80000"/>
              </a:lnSpc>
            </a:pPr>
            <a:r>
              <a:rPr sz="2400">
                <a:solidFill>
                  <a:schemeClr val="tx1"/>
                </a:solidFill>
                <a:latin typeface="Arial" panose="020B0604020202020204" pitchFamily="34" charset="0"/>
                <a:cs typeface="Arial" panose="020B0604020202020204" pitchFamily="34" charset="0"/>
              </a:rPr>
              <a:t>		…</a:t>
            </a:r>
            <a:endParaRPr sz="2400">
              <a:solidFill>
                <a:schemeClr val="tx1"/>
              </a:solidFill>
              <a:latin typeface="Arial" panose="020B0604020202020204" pitchFamily="34" charset="0"/>
              <a:cs typeface="Arial" panose="020B0604020202020204" pitchFamily="34" charset="0"/>
            </a:endParaRPr>
          </a:p>
          <a:p>
            <a:pPr lvl="0">
              <a:lnSpc>
                <a:spcPct val="80000"/>
              </a:lnSpc>
            </a:pPr>
            <a:r>
              <a:rPr sz="2400">
                <a:solidFill>
                  <a:schemeClr val="tx1"/>
                </a:solidFill>
                <a:latin typeface="Arial" panose="020B0604020202020204" pitchFamily="34" charset="0"/>
                <a:cs typeface="Arial" panose="020B0604020202020204" pitchFamily="34" charset="0"/>
              </a:rPr>
              <a:t>		case </a:t>
            </a:r>
            <a:r>
              <a:rPr sz="2400" dirty="0" err="1">
                <a:solidFill>
                  <a:schemeClr val="tx1"/>
                </a:solidFill>
                <a:latin typeface="Arial" panose="020B0604020202020204" pitchFamily="34" charset="0"/>
                <a:cs typeface="Arial" panose="020B0604020202020204" pitchFamily="34" charset="0"/>
              </a:rPr>
              <a:t>nk</a:t>
            </a:r>
            <a:r>
              <a:rPr sz="2400">
                <a:solidFill>
                  <a:schemeClr val="tx1"/>
                </a:solidFill>
                <a:latin typeface="Arial" panose="020B0604020202020204" pitchFamily="34" charset="0"/>
                <a:cs typeface="Arial" panose="020B0604020202020204" pitchFamily="34" charset="0"/>
              </a:rPr>
              <a:t>:</a:t>
            </a:r>
            <a:endParaRPr sz="2400">
              <a:solidFill>
                <a:schemeClr val="tx1"/>
              </a:solidFill>
              <a:latin typeface="Arial" panose="020B0604020202020204" pitchFamily="34" charset="0"/>
              <a:cs typeface="Arial" panose="020B0604020202020204" pitchFamily="34" charset="0"/>
            </a:endParaRPr>
          </a:p>
          <a:p>
            <a:pPr lvl="0">
              <a:lnSpc>
                <a:spcPct val="80000"/>
              </a:lnSpc>
            </a:pPr>
            <a:r>
              <a:rPr sz="240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sym typeface="+mn-ea"/>
              </a:rPr>
              <a:t>Khối lệnh</a:t>
            </a:r>
            <a:r>
              <a:rPr sz="2400">
                <a:solidFill>
                  <a:schemeClr val="tx1"/>
                </a:solidFill>
                <a:latin typeface="Arial" panose="020B0604020202020204" pitchFamily="34" charset="0"/>
                <a:cs typeface="Arial" panose="020B0604020202020204" pitchFamily="34" charset="0"/>
              </a:rPr>
              <a:t>;</a:t>
            </a:r>
            <a:endParaRPr sz="2400">
              <a:solidFill>
                <a:schemeClr val="tx1"/>
              </a:solidFill>
              <a:latin typeface="Arial" panose="020B0604020202020204" pitchFamily="34" charset="0"/>
              <a:cs typeface="Arial" panose="020B0604020202020204" pitchFamily="34" charset="0"/>
            </a:endParaRPr>
          </a:p>
          <a:p>
            <a:pPr lvl="0">
              <a:lnSpc>
                <a:spcPct val="80000"/>
              </a:lnSpc>
            </a:pPr>
            <a:r>
              <a:rPr sz="2400">
                <a:solidFill>
                  <a:schemeClr val="tx1"/>
                </a:solidFill>
                <a:latin typeface="Arial" panose="020B0604020202020204" pitchFamily="34" charset="0"/>
                <a:cs typeface="Arial" panose="020B0604020202020204" pitchFamily="34" charset="0"/>
              </a:rPr>
              <a:t>			break;</a:t>
            </a:r>
            <a:endParaRPr sz="2400">
              <a:solidFill>
                <a:schemeClr val="tx1"/>
              </a:solidFill>
              <a:latin typeface="Arial" panose="020B0604020202020204" pitchFamily="34" charset="0"/>
              <a:cs typeface="Arial" panose="020B0604020202020204" pitchFamily="34" charset="0"/>
            </a:endParaRPr>
          </a:p>
          <a:p>
            <a:pPr lvl="0">
              <a:lnSpc>
                <a:spcPct val="80000"/>
              </a:lnSpc>
            </a:pPr>
            <a:r>
              <a:rPr sz="2400">
                <a:solidFill>
                  <a:schemeClr val="tx1"/>
                </a:solidFill>
                <a:latin typeface="Arial" panose="020B0604020202020204" pitchFamily="34" charset="0"/>
                <a:cs typeface="Arial" panose="020B0604020202020204" pitchFamily="34" charset="0"/>
              </a:rPr>
              <a:t>		[default: </a:t>
            </a:r>
            <a:endParaRPr sz="2400">
              <a:solidFill>
                <a:schemeClr val="tx1"/>
              </a:solidFill>
              <a:latin typeface="Arial" panose="020B0604020202020204" pitchFamily="34" charset="0"/>
              <a:cs typeface="Arial" panose="020B0604020202020204" pitchFamily="34" charset="0"/>
            </a:endParaRPr>
          </a:p>
          <a:p>
            <a:pPr lvl="0">
              <a:lnSpc>
                <a:spcPct val="80000"/>
              </a:lnSpc>
            </a:pPr>
            <a:r>
              <a:rPr sz="240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sym typeface="+mn-ea"/>
              </a:rPr>
              <a:t>Khối lệnh</a:t>
            </a:r>
            <a:r>
              <a:rPr sz="2400">
                <a:solidFill>
                  <a:schemeClr val="tx1"/>
                </a:solidFill>
                <a:latin typeface="Arial" panose="020B0604020202020204" pitchFamily="34" charset="0"/>
                <a:cs typeface="Arial" panose="020B0604020202020204" pitchFamily="34" charset="0"/>
              </a:rPr>
              <a:t>;]</a:t>
            </a:r>
            <a:endParaRPr sz="2400">
              <a:solidFill>
                <a:schemeClr val="tx1"/>
              </a:solidFill>
              <a:latin typeface="Arial" panose="020B0604020202020204" pitchFamily="34" charset="0"/>
              <a:cs typeface="Arial" panose="020B0604020202020204" pitchFamily="34" charset="0"/>
            </a:endParaRPr>
          </a:p>
          <a:p>
            <a:pPr lvl="0">
              <a:lnSpc>
                <a:spcPct val="80000"/>
              </a:lnSpc>
            </a:pPr>
            <a:r>
              <a:rPr sz="2400">
                <a:solidFill>
                  <a:schemeClr val="tx1"/>
                </a:solidFill>
                <a:latin typeface="Arial" panose="020B0604020202020204" pitchFamily="34" charset="0"/>
                <a:cs typeface="Arial" panose="020B0604020202020204" pitchFamily="34" charset="0"/>
              </a:rPr>
              <a:t>	}</a:t>
            </a:r>
            <a:endParaRPr sz="2400">
              <a:solidFill>
                <a:schemeClr val="tx1"/>
              </a:solidFill>
              <a:latin typeface="Arial" panose="020B0604020202020204" pitchFamily="34" charset="0"/>
              <a:cs typeface="Arial" panose="020B0604020202020204" pitchFamily="34" charset="0"/>
            </a:endParaRPr>
          </a:p>
          <a:p>
            <a:pPr lvl="0">
              <a:lnSpc>
                <a:spcPct val="80000"/>
              </a:lnSpc>
            </a:pPr>
            <a:endParaRPr b="1" u="sng">
              <a:solidFill>
                <a:schemeClr val="tx1"/>
              </a:solidFill>
              <a:latin typeface="Arial" panose="020B0604020202020204" pitchFamily="34" charset="0"/>
              <a:cs typeface="Arial" panose="020B0604020202020204" pitchFamily="34" charset="0"/>
            </a:endParaRPr>
          </a:p>
        </p:txBody>
      </p:sp>
      <p:sp>
        <p:nvSpPr>
          <p:cNvPr id="101379" name="Rectangles 101378"/>
          <p:cNvSpPr/>
          <p:nvPr/>
        </p:nvSpPr>
        <p:spPr>
          <a:xfrm>
            <a:off x="1524000" y="4965700"/>
            <a:ext cx="309880" cy="368300"/>
          </a:xfrm>
          <a:prstGeom prst="rect">
            <a:avLst/>
          </a:prstGeom>
          <a:noFill/>
          <a:ln w="9525">
            <a:noFill/>
          </a:ln>
        </p:spPr>
        <p:txBody>
          <a:bodyPr wrap="none" anchor="ctr" anchorCtr="0">
            <a:spAutoFit/>
          </a:bodyPr>
          <a:p>
            <a:pPr eaLnBrk="1" hangingPunct="1"/>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4" name="Subtitle 100353"/>
          <p:cNvSpPr>
            <a:spLocks noGrp="1"/>
          </p:cNvSpPr>
          <p:nvPr>
            <p:ph type="subTitle" idx="4294967295"/>
          </p:nvPr>
        </p:nvSpPr>
        <p:spPr>
          <a:xfrm>
            <a:off x="2603500" y="881380"/>
            <a:ext cx="8064500" cy="5120005"/>
          </a:xfrm>
          <a:solidFill>
            <a:schemeClr val="bg1"/>
          </a:solidFill>
        </p:spPr>
        <p:txBody>
          <a:bodyPr/>
          <a:lstStyle>
            <a:lvl1pPr marL="0" lvl="0" indent="0">
              <a:buClr>
                <a:schemeClr val="tx1"/>
              </a:buClr>
              <a:buSzPct val="75000"/>
              <a:buFont typeface="Wingdings" panose="05000000000000000000" pitchFamily="2" charset="2"/>
              <a:buNone/>
              <a:defRPr>
                <a:solidFill>
                  <a:schemeClr val="tx2"/>
                </a:solidFill>
              </a:defRPr>
            </a:lvl1pPr>
            <a:lvl2pPr marL="457200" lvl="1" indent="0" algn="ctr">
              <a:buClr>
                <a:schemeClr val="tx1"/>
              </a:buClr>
              <a:buSzPct val="75000"/>
              <a:buFontTx/>
              <a:buNone/>
              <a:defRPr>
                <a:solidFill>
                  <a:schemeClr val="tx2"/>
                </a:solidFill>
              </a:defRPr>
            </a:lvl2pPr>
            <a:lvl3pPr marL="914400" lvl="2" indent="0" algn="ctr">
              <a:buClr>
                <a:schemeClr val="tx1"/>
              </a:buClr>
              <a:buSzPct val="75000"/>
              <a:buFont typeface="Wingdings" panose="05000000000000000000" pitchFamily="2" charset="2"/>
              <a:buNone/>
              <a:defRPr>
                <a:solidFill>
                  <a:schemeClr val="tx2"/>
                </a:solidFill>
              </a:defRPr>
            </a:lvl3pPr>
            <a:lvl4pPr marL="1371600" lvl="3" indent="0" algn="ctr">
              <a:buClr>
                <a:schemeClr val="tx1"/>
              </a:buClr>
              <a:buSzPct val="80000"/>
              <a:buFontTx/>
              <a:buNone/>
              <a:defRPr>
                <a:solidFill>
                  <a:schemeClr val="tx2"/>
                </a:solidFill>
              </a:defRPr>
            </a:lvl4pPr>
            <a:lvl5pPr marL="1828800" lvl="4" indent="0" algn="ctr">
              <a:buClr>
                <a:schemeClr val="tx1"/>
              </a:buClr>
              <a:buSzPct val="65000"/>
              <a:buFont typeface="Wingdings" panose="05000000000000000000" pitchFamily="2" charset="2"/>
              <a:buNone/>
              <a:defRPr>
                <a:solidFill>
                  <a:schemeClr val="tx2"/>
                </a:solidFill>
              </a:defRPr>
            </a:lvl5pPr>
          </a:lstStyle>
          <a:p>
            <a:pPr lvl="0"/>
            <a:endParaRPr sz="3600" b="1" u="sng">
              <a:solidFill>
                <a:schemeClr val="tx1"/>
              </a:solidFill>
              <a:latin typeface="VNI-Times" pitchFamily="2" charset="0"/>
            </a:endParaRPr>
          </a:p>
          <a:p>
            <a:pPr lvl="0"/>
            <a:r>
              <a:rPr sz="2800">
                <a:solidFill>
                  <a:schemeClr val="tx1"/>
                </a:solidFill>
                <a:latin typeface="Arial" panose="020B0604020202020204" pitchFamily="34" charset="0"/>
                <a:cs typeface="Arial" panose="020B0604020202020204" pitchFamily="34" charset="0"/>
              </a:rPr>
              <a:t>-n1, n2, …,</a:t>
            </a:r>
            <a:r>
              <a:rPr sz="2800" dirty="0" err="1">
                <a:solidFill>
                  <a:schemeClr val="tx1"/>
                </a:solidFill>
                <a:latin typeface="Arial" panose="020B0604020202020204" pitchFamily="34" charset="0"/>
                <a:cs typeface="Arial" panose="020B0604020202020204" pitchFamily="34" charset="0"/>
              </a:rPr>
              <a:t>nk</a:t>
            </a:r>
            <a:r>
              <a:rPr sz="280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phải cùng loại dữ liệu với biểu thức</a:t>
            </a:r>
            <a:r>
              <a:rPr sz="2800">
                <a:solidFill>
                  <a:schemeClr val="tx1"/>
                </a:solidFill>
                <a:latin typeface="Arial" panose="020B0604020202020204" pitchFamily="34" charset="0"/>
                <a:cs typeface="Arial" panose="020B0604020202020204" pitchFamily="34" charset="0"/>
              </a:rPr>
              <a:t>.</a:t>
            </a:r>
            <a:endParaRPr sz="2800">
              <a:solidFill>
                <a:schemeClr val="tx1"/>
              </a:solidFill>
              <a:latin typeface="Arial" panose="020B0604020202020204" pitchFamily="34" charset="0"/>
              <a:cs typeface="Arial" panose="020B0604020202020204" pitchFamily="34" charset="0"/>
            </a:endParaRPr>
          </a:p>
          <a:p>
            <a:pPr lvl="0"/>
            <a:endParaRPr sz="2800">
              <a:solidFill>
                <a:schemeClr val="tx1"/>
              </a:solidFill>
              <a:latin typeface="Arial" panose="020B0604020202020204" pitchFamily="34" charset="0"/>
              <a:cs typeface="Arial" panose="020B0604020202020204" pitchFamily="34" charset="0"/>
            </a:endParaRPr>
          </a:p>
          <a:p>
            <a:pPr lvl="0"/>
            <a:r>
              <a:rPr sz="2800">
                <a:solidFill>
                  <a:schemeClr val="tx1"/>
                </a:solidFill>
                <a:latin typeface="Arial" panose="020B0604020202020204" pitchFamily="34" charset="0"/>
                <a:cs typeface="Arial" panose="020B0604020202020204" pitchFamily="34" charset="0"/>
              </a:rPr>
              <a:t>-</a:t>
            </a:r>
            <a:r>
              <a:rPr lang="en-US" sz="2800" dirty="0" err="1">
                <a:solidFill>
                  <a:schemeClr val="tx1"/>
                </a:solidFill>
                <a:latin typeface="Arial" panose="020B0604020202020204" pitchFamily="34" charset="0"/>
                <a:cs typeface="Arial" panose="020B0604020202020204" pitchFamily="34" charset="0"/>
              </a:rPr>
              <a:t>Lệnh</a:t>
            </a:r>
            <a:r>
              <a:rPr sz="2800">
                <a:solidFill>
                  <a:schemeClr val="tx1"/>
                </a:solidFill>
                <a:latin typeface="Arial" panose="020B0604020202020204" pitchFamily="34" charset="0"/>
                <a:cs typeface="Arial" panose="020B0604020202020204" pitchFamily="34" charset="0"/>
              </a:rPr>
              <a:t> break</a:t>
            </a:r>
            <a:r>
              <a:rPr lang="en-US" sz="2800">
                <a:solidFill>
                  <a:schemeClr val="tx1"/>
                </a:solidFill>
                <a:latin typeface="Arial" panose="020B0604020202020204" pitchFamily="34" charset="0"/>
                <a:cs typeface="Arial" panose="020B0604020202020204" pitchFamily="34" charset="0"/>
              </a:rPr>
              <a:t>:</a:t>
            </a:r>
            <a:r>
              <a:rPr sz="280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thoát khỏi </a:t>
            </a:r>
            <a:r>
              <a:rPr sz="2800">
                <a:solidFill>
                  <a:schemeClr val="tx1"/>
                </a:solidFill>
                <a:latin typeface="Arial" panose="020B0604020202020204" pitchFamily="34" charset="0"/>
                <a:cs typeface="Arial" panose="020B0604020202020204" pitchFamily="34" charset="0"/>
              </a:rPr>
              <a:t>switch…case.</a:t>
            </a:r>
            <a:endParaRPr sz="2800">
              <a:solidFill>
                <a:schemeClr val="tx1"/>
              </a:solidFill>
              <a:latin typeface="Arial" panose="020B0604020202020204" pitchFamily="34" charset="0"/>
              <a:cs typeface="Arial" panose="020B0604020202020204" pitchFamily="34" charset="0"/>
            </a:endParaRPr>
          </a:p>
          <a:p>
            <a:pPr lvl="0"/>
            <a:endParaRPr sz="2800">
              <a:solidFill>
                <a:schemeClr val="tx1"/>
              </a:solidFill>
              <a:latin typeface="Arial" panose="020B0604020202020204" pitchFamily="34" charset="0"/>
              <a:cs typeface="Arial" panose="020B0604020202020204" pitchFamily="34" charset="0"/>
            </a:endParaRPr>
          </a:p>
          <a:p>
            <a:pPr lvl="0"/>
            <a:r>
              <a:rPr sz="2800">
                <a:solidFill>
                  <a:schemeClr val="tx1"/>
                </a:solidFill>
                <a:latin typeface="Arial" panose="020B0604020202020204" pitchFamily="34" charset="0"/>
                <a:cs typeface="Arial" panose="020B0604020202020204" pitchFamily="34" charset="0"/>
              </a:rPr>
              <a:t>-</a:t>
            </a:r>
            <a:r>
              <a:rPr sz="2800" dirty="0" err="1">
                <a:solidFill>
                  <a:schemeClr val="tx1"/>
                </a:solidFill>
                <a:latin typeface="Arial" panose="020B0604020202020204" pitchFamily="34" charset="0"/>
                <a:cs typeface="Arial" panose="020B0604020202020204" pitchFamily="34" charset="0"/>
              </a:rPr>
              <a:t>Ph</a:t>
            </a:r>
            <a:r>
              <a:rPr lang="en-US" sz="2800" dirty="0" err="1">
                <a:solidFill>
                  <a:schemeClr val="tx1"/>
                </a:solidFill>
                <a:latin typeface="Arial" panose="020B0604020202020204" pitchFamily="34" charset="0"/>
                <a:cs typeface="Arial" panose="020B0604020202020204" pitchFamily="34" charset="0"/>
              </a:rPr>
              <a:t>ần</a:t>
            </a:r>
            <a:r>
              <a:rPr sz="2800">
                <a:solidFill>
                  <a:schemeClr val="tx1"/>
                </a:solidFill>
                <a:latin typeface="Arial" panose="020B0604020202020204" pitchFamily="34" charset="0"/>
                <a:cs typeface="Arial" panose="020B0604020202020204" pitchFamily="34" charset="0"/>
              </a:rPr>
              <a:t> [default: </a:t>
            </a:r>
            <a:endParaRPr sz="2800">
              <a:solidFill>
                <a:schemeClr val="tx1"/>
              </a:solidFill>
              <a:latin typeface="Arial" panose="020B0604020202020204" pitchFamily="34" charset="0"/>
              <a:cs typeface="Arial" panose="020B0604020202020204" pitchFamily="34" charset="0"/>
            </a:endParaRPr>
          </a:p>
          <a:p>
            <a:pPr lvl="0"/>
            <a:r>
              <a:rPr sz="280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sym typeface="+mn-ea"/>
              </a:rPr>
              <a:t>Khối lệnh</a:t>
            </a:r>
            <a:r>
              <a:rPr sz="280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có hay không cũng được</a:t>
            </a:r>
            <a:r>
              <a:rPr sz="2800">
                <a:solidFill>
                  <a:schemeClr val="tx1"/>
                </a:solidFill>
                <a:latin typeface="Arial" panose="020B0604020202020204" pitchFamily="34" charset="0"/>
                <a:cs typeface="Arial" panose="020B0604020202020204" pitchFamily="34" charset="0"/>
              </a:rPr>
              <a:t>.</a:t>
            </a:r>
            <a:endParaRPr sz="2800">
              <a:solidFill>
                <a:schemeClr val="tx1"/>
              </a:solidFill>
              <a:latin typeface="Arial" panose="020B0604020202020204" pitchFamily="34" charset="0"/>
              <a:cs typeface="Arial" panose="020B0604020202020204" pitchFamily="34" charset="0"/>
            </a:endParaRPr>
          </a:p>
        </p:txBody>
      </p:sp>
      <p:sp>
        <p:nvSpPr>
          <p:cNvPr id="100355" name="Rectangles 100354"/>
          <p:cNvSpPr/>
          <p:nvPr/>
        </p:nvSpPr>
        <p:spPr>
          <a:xfrm>
            <a:off x="1524000" y="4965700"/>
            <a:ext cx="309880" cy="368300"/>
          </a:xfrm>
          <a:prstGeom prst="rect">
            <a:avLst/>
          </a:prstGeom>
          <a:noFill/>
          <a:ln w="9525">
            <a:noFill/>
          </a:ln>
        </p:spPr>
        <p:txBody>
          <a:bodyPr wrap="none" anchor="ctr" anchorCtr="0">
            <a:spAutoFit/>
          </a:bodyPr>
          <a:p>
            <a:pPr eaLnBrk="1" hangingPunct="1"/>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4" name="Title 102403"/>
          <p:cNvSpPr>
            <a:spLocks noGrp="1"/>
          </p:cNvSpPr>
          <p:nvPr>
            <p:ph type="title"/>
          </p:nvPr>
        </p:nvSpPr>
        <p:spPr>
          <a:xfrm>
            <a:off x="609600" y="274955"/>
            <a:ext cx="10972800" cy="909955"/>
          </a:xfrm>
        </p:spPr>
        <p:txBody>
          <a:bodyPr anchor="b" anchorCtr="0"/>
          <a:p>
            <a:pPr algn="l"/>
            <a:r>
              <a:rPr sz="3200">
                <a:latin typeface="Arial" panose="020B0604020202020204" pitchFamily="34" charset="0"/>
                <a:cs typeface="Arial" panose="020B0604020202020204" pitchFamily="34" charset="0"/>
              </a:rPr>
              <a:t>4. </a:t>
            </a:r>
            <a:r>
              <a:rPr lang="en-US" sz="3200" u="sng">
                <a:latin typeface="Arial" panose="020B0604020202020204" pitchFamily="34" charset="0"/>
                <a:cs typeface="Arial" panose="020B0604020202020204" pitchFamily="34" charset="0"/>
              </a:rPr>
              <a:t>VÒNG LẶP</a:t>
            </a:r>
            <a:r>
              <a:rPr sz="3200">
                <a:latin typeface="Arial" panose="020B0604020202020204" pitchFamily="34" charset="0"/>
                <a:cs typeface="Arial" panose="020B0604020202020204" pitchFamily="34" charset="0"/>
              </a:rPr>
              <a:t>:</a:t>
            </a:r>
            <a:endParaRPr sz="3200">
              <a:latin typeface="Arial" panose="020B0604020202020204" pitchFamily="34" charset="0"/>
              <a:cs typeface="Arial" panose="020B0604020202020204" pitchFamily="34" charset="0"/>
            </a:endParaRPr>
          </a:p>
        </p:txBody>
      </p:sp>
      <p:sp>
        <p:nvSpPr>
          <p:cNvPr id="102402" name="Subtitle 102401"/>
          <p:cNvSpPr>
            <a:spLocks noGrp="1"/>
          </p:cNvSpPr>
          <p:nvPr>
            <p:ph type="subTitle" idx="4294967295"/>
          </p:nvPr>
        </p:nvSpPr>
        <p:spPr>
          <a:xfrm>
            <a:off x="2063750" y="1386205"/>
            <a:ext cx="8064500" cy="5380038"/>
          </a:xfrm>
        </p:spPr>
        <p:txBody>
          <a:bodyPr/>
          <a:lstStyle>
            <a:lvl1pPr marL="0" lvl="0" indent="0">
              <a:buClr>
                <a:schemeClr val="tx1"/>
              </a:buClr>
              <a:buSzPct val="75000"/>
              <a:buFont typeface="Wingdings" panose="05000000000000000000" pitchFamily="2" charset="2"/>
              <a:buNone/>
              <a:defRPr>
                <a:solidFill>
                  <a:schemeClr val="tx2"/>
                </a:solidFill>
              </a:defRPr>
            </a:lvl1pPr>
            <a:lvl2pPr marL="457200" lvl="1" indent="0" algn="ctr">
              <a:buClr>
                <a:schemeClr val="tx1"/>
              </a:buClr>
              <a:buSzPct val="75000"/>
              <a:buFontTx/>
              <a:buNone/>
              <a:defRPr>
                <a:solidFill>
                  <a:schemeClr val="tx2"/>
                </a:solidFill>
              </a:defRPr>
            </a:lvl2pPr>
            <a:lvl3pPr marL="914400" lvl="2" indent="0" algn="ctr">
              <a:buClr>
                <a:schemeClr val="tx1"/>
              </a:buClr>
              <a:buSzPct val="75000"/>
              <a:buFont typeface="Wingdings" panose="05000000000000000000" pitchFamily="2" charset="2"/>
              <a:buNone/>
              <a:defRPr>
                <a:solidFill>
                  <a:schemeClr val="tx2"/>
                </a:solidFill>
              </a:defRPr>
            </a:lvl3pPr>
            <a:lvl4pPr marL="1371600" lvl="3" indent="0" algn="ctr">
              <a:buClr>
                <a:schemeClr val="tx1"/>
              </a:buClr>
              <a:buSzPct val="80000"/>
              <a:buFontTx/>
              <a:buNone/>
              <a:defRPr>
                <a:solidFill>
                  <a:schemeClr val="tx2"/>
                </a:solidFill>
              </a:defRPr>
            </a:lvl4pPr>
            <a:lvl5pPr marL="1828800" lvl="4" indent="0" algn="ctr">
              <a:buClr>
                <a:schemeClr val="tx1"/>
              </a:buClr>
              <a:buSzPct val="65000"/>
              <a:buFont typeface="Wingdings" panose="05000000000000000000" pitchFamily="2" charset="2"/>
              <a:buNone/>
              <a:defRPr>
                <a:solidFill>
                  <a:schemeClr val="tx2"/>
                </a:solidFill>
              </a:defRPr>
            </a:lvl5pPr>
          </a:lstStyle>
          <a:p>
            <a:pPr lvl="0">
              <a:buFont typeface="Wingdings" panose="05000000000000000000" pitchFamily="2" charset="2"/>
              <a:buChar char="l"/>
            </a:pPr>
            <a:r>
              <a:rPr sz="2400" b="1">
                <a:latin typeface="VNI-Times" pitchFamily="2" charset="0"/>
              </a:rPr>
              <a:t> </a:t>
            </a:r>
            <a:r>
              <a:rPr sz="2800" b="1" u="sng" dirty="0" err="1">
                <a:latin typeface="Arial" panose="020B0604020202020204" pitchFamily="34" charset="0"/>
                <a:cs typeface="Arial" panose="020B0604020202020204" pitchFamily="34" charset="0"/>
              </a:rPr>
              <a:t>V</a:t>
            </a:r>
            <a:r>
              <a:rPr lang="en-US" sz="2800" b="1" u="sng" dirty="0" err="1">
                <a:latin typeface="Arial" panose="020B0604020202020204" pitchFamily="34" charset="0"/>
                <a:cs typeface="Arial" panose="020B0604020202020204" pitchFamily="34" charset="0"/>
              </a:rPr>
              <a:t>òng lặ</a:t>
            </a:r>
            <a:r>
              <a:rPr sz="2800" b="1" u="sng" dirty="0" err="1">
                <a:latin typeface="Arial" panose="020B0604020202020204" pitchFamily="34" charset="0"/>
                <a:cs typeface="Arial" panose="020B0604020202020204" pitchFamily="34" charset="0"/>
              </a:rPr>
              <a:t>p</a:t>
            </a:r>
            <a:r>
              <a:rPr sz="2800" b="1" u="sng">
                <a:latin typeface="Arial" panose="020B0604020202020204" pitchFamily="34" charset="0"/>
                <a:cs typeface="Arial" panose="020B0604020202020204" pitchFamily="34" charset="0"/>
              </a:rPr>
              <a:t> for:</a:t>
            </a:r>
            <a:endParaRPr sz="2800" b="1" u="sng">
              <a:latin typeface="Arial" panose="020B0604020202020204" pitchFamily="34" charset="0"/>
              <a:cs typeface="Arial" panose="020B0604020202020204" pitchFamily="34" charset="0"/>
            </a:endParaRPr>
          </a:p>
          <a:p>
            <a:pPr lvl="0"/>
            <a:r>
              <a:rPr sz="2800" b="1">
                <a:latin typeface="Arial" panose="020B0604020202020204" pitchFamily="34" charset="0"/>
                <a:cs typeface="Arial" panose="020B0604020202020204" pitchFamily="34" charset="0"/>
              </a:rPr>
              <a:t>	</a:t>
            </a:r>
            <a:r>
              <a:rPr sz="2800">
                <a:latin typeface="Arial" panose="020B0604020202020204" pitchFamily="34" charset="0"/>
                <a:cs typeface="Arial" panose="020B0604020202020204" pitchFamily="34" charset="0"/>
              </a:rPr>
              <a:t>for (</a:t>
            </a:r>
            <a:r>
              <a:rPr sz="2800" dirty="0" err="1">
                <a:latin typeface="Arial" panose="020B0604020202020204" pitchFamily="34" charset="0"/>
                <a:cs typeface="Arial" panose="020B0604020202020204" pitchFamily="34" charset="0"/>
              </a:rPr>
              <a:t>int</a:t>
            </a:r>
            <a:r>
              <a:rPr sz="2800">
                <a:latin typeface="Arial" panose="020B0604020202020204" pitchFamily="34" charset="0"/>
                <a:cs typeface="Arial" panose="020B0604020202020204" pitchFamily="34" charset="0"/>
              </a:rPr>
              <a:t> i; i&lt;=n; i++)</a:t>
            </a:r>
            <a:endParaRPr sz="2800">
              <a:latin typeface="Arial" panose="020B0604020202020204" pitchFamily="34" charset="0"/>
              <a:cs typeface="Arial" panose="020B0604020202020204" pitchFamily="34" charset="0"/>
            </a:endParaRPr>
          </a:p>
          <a:p>
            <a:pPr lvl="0"/>
            <a:r>
              <a:rPr sz="2800">
                <a:latin typeface="Arial" panose="020B0604020202020204" pitchFamily="34" charset="0"/>
                <a:cs typeface="Arial" panose="020B0604020202020204" pitchFamily="34" charset="0"/>
              </a:rPr>
              <a:t>		{</a:t>
            </a:r>
            <a:endParaRPr sz="2800">
              <a:latin typeface="Arial" panose="020B0604020202020204" pitchFamily="34" charset="0"/>
              <a:cs typeface="Arial" panose="020B0604020202020204" pitchFamily="34" charset="0"/>
            </a:endParaRPr>
          </a:p>
          <a:p>
            <a:pPr lvl="0"/>
            <a:r>
              <a:rPr sz="2800">
                <a:latin typeface="Arial" panose="020B0604020202020204" pitchFamily="34" charset="0"/>
                <a:cs typeface="Arial" panose="020B0604020202020204" pitchFamily="34" charset="0"/>
              </a:rPr>
              <a:t>		</a:t>
            </a:r>
            <a:r>
              <a:rPr sz="2800" dirty="0" err="1">
                <a:latin typeface="Arial" panose="020B0604020202020204" pitchFamily="34" charset="0"/>
                <a:cs typeface="Arial" panose="020B0604020202020204" pitchFamily="34" charset="0"/>
                <a:sym typeface="+mn-ea"/>
              </a:rPr>
              <a:t>c</a:t>
            </a:r>
            <a:r>
              <a:rPr lang="en-US" sz="2800" dirty="0" err="1">
                <a:latin typeface="Arial" panose="020B0604020202020204" pitchFamily="34" charset="0"/>
                <a:cs typeface="Arial" panose="020B0604020202020204" pitchFamily="34" charset="0"/>
                <a:sym typeface="+mn-ea"/>
              </a:rPr>
              <a:t>ác câu lệnh</a:t>
            </a:r>
            <a:r>
              <a:rPr sz="2800">
                <a:latin typeface="Arial" panose="020B0604020202020204" pitchFamily="34" charset="0"/>
                <a:cs typeface="Arial" panose="020B0604020202020204" pitchFamily="34" charset="0"/>
              </a:rPr>
              <a:t>;</a:t>
            </a:r>
            <a:endParaRPr sz="2800">
              <a:latin typeface="Arial" panose="020B0604020202020204" pitchFamily="34" charset="0"/>
              <a:cs typeface="Arial" panose="020B0604020202020204" pitchFamily="34" charset="0"/>
            </a:endParaRPr>
          </a:p>
          <a:p>
            <a:pPr lvl="0"/>
            <a:r>
              <a:rPr sz="2800">
                <a:latin typeface="Arial" panose="020B0604020202020204" pitchFamily="34" charset="0"/>
                <a:cs typeface="Arial" panose="020B0604020202020204" pitchFamily="34" charset="0"/>
              </a:rPr>
              <a:t>		}</a:t>
            </a:r>
            <a:endParaRPr sz="2800">
              <a:latin typeface="Arial" panose="020B0604020202020204" pitchFamily="34" charset="0"/>
              <a:cs typeface="Arial" panose="020B0604020202020204" pitchFamily="34" charset="0"/>
            </a:endParaRPr>
          </a:p>
          <a:p>
            <a:pPr lvl="0"/>
            <a:r>
              <a:rPr sz="2800" b="1">
                <a:latin typeface="Arial" panose="020B0604020202020204" pitchFamily="34" charset="0"/>
                <a:cs typeface="Arial" panose="020B0604020202020204" pitchFamily="34" charset="0"/>
              </a:rPr>
              <a:t> </a:t>
            </a:r>
            <a:r>
              <a:rPr sz="2800" b="1" u="sng" dirty="0" err="1">
                <a:latin typeface="Arial" panose="020B0604020202020204" pitchFamily="34" charset="0"/>
                <a:cs typeface="Arial" panose="020B0604020202020204" pitchFamily="34" charset="0"/>
                <a:sym typeface="+mn-ea"/>
              </a:rPr>
              <a:t>V</a:t>
            </a:r>
            <a:r>
              <a:rPr lang="en-US" sz="2800" b="1" u="sng" dirty="0" err="1">
                <a:latin typeface="Arial" panose="020B0604020202020204" pitchFamily="34" charset="0"/>
                <a:cs typeface="Arial" panose="020B0604020202020204" pitchFamily="34" charset="0"/>
                <a:sym typeface="+mn-ea"/>
              </a:rPr>
              <a:t>òng lặ</a:t>
            </a:r>
            <a:r>
              <a:rPr sz="2800" b="1" u="sng" dirty="0" err="1">
                <a:latin typeface="Arial" panose="020B0604020202020204" pitchFamily="34" charset="0"/>
                <a:cs typeface="Arial" panose="020B0604020202020204" pitchFamily="34" charset="0"/>
                <a:sym typeface="+mn-ea"/>
              </a:rPr>
              <a:t>p</a:t>
            </a:r>
            <a:r>
              <a:rPr sz="2800" b="1" u="sng">
                <a:latin typeface="Arial" panose="020B0604020202020204" pitchFamily="34" charset="0"/>
                <a:cs typeface="Arial" panose="020B0604020202020204" pitchFamily="34" charset="0"/>
              </a:rPr>
              <a:t> while:</a:t>
            </a:r>
            <a:endParaRPr sz="2800" b="1" u="sng">
              <a:latin typeface="Arial" panose="020B0604020202020204" pitchFamily="34" charset="0"/>
              <a:cs typeface="Arial" panose="020B0604020202020204" pitchFamily="34" charset="0"/>
            </a:endParaRPr>
          </a:p>
          <a:p>
            <a:pPr lvl="0"/>
            <a:r>
              <a:rPr sz="2800">
                <a:latin typeface="Arial" panose="020B0604020202020204" pitchFamily="34" charset="0"/>
                <a:cs typeface="Arial" panose="020B0604020202020204" pitchFamily="34" charset="0"/>
              </a:rPr>
              <a:t>	while (</a:t>
            </a:r>
            <a:r>
              <a:rPr lang="en-US" sz="2800" dirty="0" err="1">
                <a:solidFill>
                  <a:schemeClr val="tx1"/>
                </a:solidFill>
                <a:latin typeface="Arial" panose="020B0604020202020204" pitchFamily="34" charset="0"/>
                <a:cs typeface="Arial" panose="020B0604020202020204" pitchFamily="34" charset="0"/>
                <a:sym typeface="+mn-ea"/>
              </a:rPr>
              <a:t>biểu thức điều kiện</a:t>
            </a:r>
            <a:r>
              <a:rPr sz="2800">
                <a:latin typeface="Arial" panose="020B0604020202020204" pitchFamily="34" charset="0"/>
                <a:cs typeface="Arial" panose="020B0604020202020204" pitchFamily="34" charset="0"/>
              </a:rPr>
              <a:t>)</a:t>
            </a:r>
            <a:endParaRPr sz="2800">
              <a:latin typeface="Arial" panose="020B0604020202020204" pitchFamily="34" charset="0"/>
              <a:cs typeface="Arial" panose="020B0604020202020204" pitchFamily="34" charset="0"/>
            </a:endParaRPr>
          </a:p>
          <a:p>
            <a:pPr lvl="0"/>
            <a:r>
              <a:rPr sz="2800">
                <a:latin typeface="Arial" panose="020B0604020202020204" pitchFamily="34" charset="0"/>
                <a:cs typeface="Arial" panose="020B0604020202020204" pitchFamily="34" charset="0"/>
              </a:rPr>
              <a:t>		{</a:t>
            </a:r>
            <a:endParaRPr sz="2800">
              <a:latin typeface="Arial" panose="020B0604020202020204" pitchFamily="34" charset="0"/>
              <a:cs typeface="Arial" panose="020B0604020202020204" pitchFamily="34" charset="0"/>
            </a:endParaRPr>
          </a:p>
          <a:p>
            <a:pPr lvl="0"/>
            <a:r>
              <a:rPr sz="2800">
                <a:latin typeface="Arial" panose="020B0604020202020204" pitchFamily="34" charset="0"/>
                <a:cs typeface="Arial" panose="020B0604020202020204" pitchFamily="34" charset="0"/>
              </a:rPr>
              <a:t>		</a:t>
            </a:r>
            <a:r>
              <a:rPr sz="2800" dirty="0" err="1">
                <a:latin typeface="Arial" panose="020B0604020202020204" pitchFamily="34" charset="0"/>
                <a:cs typeface="Arial" panose="020B0604020202020204" pitchFamily="34" charset="0"/>
              </a:rPr>
              <a:t>c</a:t>
            </a:r>
            <a:r>
              <a:rPr lang="en-US" sz="2800" dirty="0" err="1">
                <a:latin typeface="Arial" panose="020B0604020202020204" pitchFamily="34" charset="0"/>
                <a:cs typeface="Arial" panose="020B0604020202020204" pitchFamily="34" charset="0"/>
              </a:rPr>
              <a:t>ác câu lệnh</a:t>
            </a:r>
            <a:r>
              <a:rPr sz="2800">
                <a:latin typeface="Arial" panose="020B0604020202020204" pitchFamily="34" charset="0"/>
                <a:cs typeface="Arial" panose="020B0604020202020204" pitchFamily="34" charset="0"/>
              </a:rPr>
              <a:t>;</a:t>
            </a:r>
            <a:endParaRPr sz="2800">
              <a:latin typeface="Arial" panose="020B0604020202020204" pitchFamily="34" charset="0"/>
              <a:cs typeface="Arial" panose="020B0604020202020204" pitchFamily="34" charset="0"/>
            </a:endParaRPr>
          </a:p>
          <a:p>
            <a:pPr lvl="0"/>
            <a:r>
              <a:rPr sz="2800">
                <a:latin typeface="Arial" panose="020B0604020202020204" pitchFamily="34" charset="0"/>
                <a:cs typeface="Arial" panose="020B0604020202020204" pitchFamily="34" charset="0"/>
              </a:rPr>
              <a:t>		}</a:t>
            </a:r>
            <a:endParaRPr sz="2800">
              <a:latin typeface="Arial" panose="020B0604020202020204" pitchFamily="34" charset="0"/>
              <a:cs typeface="Arial" panose="020B0604020202020204" pitchFamily="34" charset="0"/>
            </a:endParaRPr>
          </a:p>
        </p:txBody>
      </p:sp>
      <p:sp>
        <p:nvSpPr>
          <p:cNvPr id="102403" name="Rectangles 102402"/>
          <p:cNvSpPr/>
          <p:nvPr/>
        </p:nvSpPr>
        <p:spPr>
          <a:xfrm>
            <a:off x="1524000" y="4965700"/>
            <a:ext cx="309880" cy="368300"/>
          </a:xfrm>
          <a:prstGeom prst="rect">
            <a:avLst/>
          </a:prstGeom>
          <a:noFill/>
          <a:ln w="9525">
            <a:noFill/>
          </a:ln>
        </p:spPr>
        <p:txBody>
          <a:bodyPr wrap="none" anchor="ctr" anchorCtr="0">
            <a:spAutoFit/>
          </a:bodyPr>
          <a:p>
            <a:pPr eaLnBrk="1" hangingPunct="1"/>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2404"/>
                                        </p:tgtEl>
                                        <p:attrNameLst>
                                          <p:attrName>style.visibility</p:attrName>
                                        </p:attrNameLst>
                                      </p:cBhvr>
                                      <p:to>
                                        <p:strVal val="visible"/>
                                      </p:to>
                                    </p:set>
                                    <p:animEffect transition="in" filter="blinds(horizontal)">
                                      <p:cBhvr>
                                        <p:cTn id="7" dur="1000"/>
                                        <p:tgtEl>
                                          <p:spTgt spid="1024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Lịch sử hình thành và phát triển</a:t>
            </a:r>
            <a:endParaRPr lang="en-US" dirty="0"/>
          </a:p>
        </p:txBody>
      </p:sp>
      <p:sp>
        <p:nvSpPr>
          <p:cNvPr id="3" name="Content Placeholder 2"/>
          <p:cNvSpPr>
            <a:spLocks noGrp="1"/>
          </p:cNvSpPr>
          <p:nvPr>
            <p:ph idx="1"/>
          </p:nvPr>
        </p:nvSpPr>
        <p:spPr/>
        <p:txBody>
          <a:bodyPr/>
          <a:lstStyle/>
          <a:p>
            <a:r>
              <a:rPr lang="en-US" dirty="0"/>
              <a:t>Java ra đời nhằm đáp ứng nhu cầu cần thiết của một ngôn ngữ có nền tảng độc lập (hay là kiến trúc trung lập) có thể được dùng để tạo ra phần mềm được nhúng trong nhiều thiết bị tiêu dùng điện tử khác nhau</a:t>
            </a:r>
            <a:endParaRPr lang="en-US" dirty="0"/>
          </a:p>
          <a:p>
            <a:endParaRPr lang="en-US" dirty="0"/>
          </a:p>
          <a:p>
            <a:r>
              <a:rPr lang="en-US" dirty="0"/>
              <a:t>Mục đích bao trùm của ngôn ngữ này là cho phép phát triển các ứng dụng chạy trên các nền khác nhau một cách dễ dàng.</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6" name="Subtitle 103425"/>
          <p:cNvSpPr>
            <a:spLocks noGrp="1"/>
          </p:cNvSpPr>
          <p:nvPr>
            <p:ph type="subTitle" idx="4294967295"/>
          </p:nvPr>
        </p:nvSpPr>
        <p:spPr>
          <a:xfrm>
            <a:off x="2362200" y="1096963"/>
            <a:ext cx="8064500" cy="5761037"/>
          </a:xfrm>
          <a:solidFill>
            <a:schemeClr val="bg1"/>
          </a:solidFill>
        </p:spPr>
        <p:txBody>
          <a:bodyPr/>
          <a:lstStyle>
            <a:lvl1pPr marL="0" lvl="0" indent="0">
              <a:buClr>
                <a:schemeClr val="tx1"/>
              </a:buClr>
              <a:buSzPct val="75000"/>
              <a:buFont typeface="Wingdings" panose="05000000000000000000" pitchFamily="2" charset="2"/>
              <a:buNone/>
              <a:defRPr>
                <a:solidFill>
                  <a:schemeClr val="tx2"/>
                </a:solidFill>
              </a:defRPr>
            </a:lvl1pPr>
            <a:lvl2pPr marL="457200" lvl="1" indent="0" algn="ctr">
              <a:buClr>
                <a:schemeClr val="tx1"/>
              </a:buClr>
              <a:buSzPct val="75000"/>
              <a:buFontTx/>
              <a:buNone/>
              <a:defRPr>
                <a:solidFill>
                  <a:schemeClr val="tx2"/>
                </a:solidFill>
              </a:defRPr>
            </a:lvl2pPr>
            <a:lvl3pPr marL="914400" lvl="2" indent="0" algn="ctr">
              <a:buClr>
                <a:schemeClr val="tx1"/>
              </a:buClr>
              <a:buSzPct val="75000"/>
              <a:buFont typeface="Wingdings" panose="05000000000000000000" pitchFamily="2" charset="2"/>
              <a:buNone/>
              <a:defRPr>
                <a:solidFill>
                  <a:schemeClr val="tx2"/>
                </a:solidFill>
              </a:defRPr>
            </a:lvl3pPr>
            <a:lvl4pPr marL="1371600" lvl="3" indent="0" algn="ctr">
              <a:buClr>
                <a:schemeClr val="tx1"/>
              </a:buClr>
              <a:buSzPct val="80000"/>
              <a:buFontTx/>
              <a:buNone/>
              <a:defRPr>
                <a:solidFill>
                  <a:schemeClr val="tx2"/>
                </a:solidFill>
              </a:defRPr>
            </a:lvl4pPr>
            <a:lvl5pPr marL="1828800" lvl="4" indent="0" algn="ctr">
              <a:buClr>
                <a:schemeClr val="tx1"/>
              </a:buClr>
              <a:buSzPct val="65000"/>
              <a:buFont typeface="Wingdings" panose="05000000000000000000" pitchFamily="2" charset="2"/>
              <a:buNone/>
              <a:defRPr>
                <a:solidFill>
                  <a:schemeClr val="tx2"/>
                </a:solidFill>
              </a:defRPr>
            </a:lvl5pPr>
          </a:lstStyle>
          <a:p>
            <a:pPr lvl="0"/>
            <a:r>
              <a:rPr b="1">
                <a:solidFill>
                  <a:schemeClr val="tx1"/>
                </a:solidFill>
                <a:latin typeface="VNI-Times" pitchFamily="2" charset="0"/>
              </a:rPr>
              <a:t>* </a:t>
            </a:r>
            <a:r>
              <a:rPr b="1" u="sng" dirty="0" err="1">
                <a:latin typeface="Arial" panose="020B0604020202020204" pitchFamily="34" charset="0"/>
                <a:cs typeface="Arial" panose="020B0604020202020204" pitchFamily="34" charset="0"/>
                <a:sym typeface="+mn-ea"/>
              </a:rPr>
              <a:t>V</a:t>
            </a:r>
            <a:r>
              <a:rPr lang="en-US" b="1" u="sng" dirty="0" err="1">
                <a:latin typeface="Arial" panose="020B0604020202020204" pitchFamily="34" charset="0"/>
                <a:cs typeface="Arial" panose="020B0604020202020204" pitchFamily="34" charset="0"/>
                <a:sym typeface="+mn-ea"/>
              </a:rPr>
              <a:t>òng lặ</a:t>
            </a:r>
            <a:r>
              <a:rPr b="1" u="sng" dirty="0" err="1">
                <a:latin typeface="Arial" panose="020B0604020202020204" pitchFamily="34" charset="0"/>
                <a:cs typeface="Arial" panose="020B0604020202020204" pitchFamily="34" charset="0"/>
                <a:sym typeface="+mn-ea"/>
              </a:rPr>
              <a:t>p</a:t>
            </a:r>
            <a:r>
              <a:rPr b="1" u="sng">
                <a:solidFill>
                  <a:schemeClr val="tx1"/>
                </a:solidFill>
                <a:latin typeface="Arial" panose="020B0604020202020204" pitchFamily="34" charset="0"/>
                <a:cs typeface="Arial" panose="020B0604020202020204" pitchFamily="34" charset="0"/>
              </a:rPr>
              <a:t> do…while:</a:t>
            </a:r>
            <a:endParaRPr b="1" u="sng">
              <a:solidFill>
                <a:schemeClr val="tx1"/>
              </a:solidFill>
              <a:latin typeface="Arial" panose="020B0604020202020204" pitchFamily="34" charset="0"/>
              <a:cs typeface="Arial" panose="020B0604020202020204" pitchFamily="34" charset="0"/>
            </a:endParaRPr>
          </a:p>
          <a:p>
            <a:pPr lvl="0"/>
            <a:r>
              <a:rPr>
                <a:solidFill>
                  <a:schemeClr val="tx1"/>
                </a:solidFill>
                <a:latin typeface="Arial" panose="020B0604020202020204" pitchFamily="34" charset="0"/>
                <a:cs typeface="Arial" panose="020B0604020202020204" pitchFamily="34" charset="0"/>
              </a:rPr>
              <a:t>		</a:t>
            </a:r>
            <a:endParaRPr>
              <a:solidFill>
                <a:schemeClr val="tx1"/>
              </a:solidFill>
              <a:latin typeface="Arial" panose="020B0604020202020204" pitchFamily="34" charset="0"/>
              <a:cs typeface="Arial" panose="020B0604020202020204" pitchFamily="34" charset="0"/>
            </a:endParaRPr>
          </a:p>
          <a:p>
            <a:pPr lvl="0"/>
            <a:r>
              <a:rPr lang="en-US">
                <a:solidFill>
                  <a:schemeClr val="tx1"/>
                </a:solidFill>
                <a:latin typeface="Arial" panose="020B0604020202020204" pitchFamily="34" charset="0"/>
                <a:cs typeface="Arial" panose="020B0604020202020204" pitchFamily="34" charset="0"/>
              </a:rPr>
              <a:t>	</a:t>
            </a:r>
            <a:r>
              <a:rPr>
                <a:solidFill>
                  <a:schemeClr val="tx1"/>
                </a:solidFill>
                <a:latin typeface="Arial" panose="020B0604020202020204" pitchFamily="34" charset="0"/>
                <a:cs typeface="Arial" panose="020B0604020202020204" pitchFamily="34" charset="0"/>
              </a:rPr>
              <a:t>do</a:t>
            </a:r>
            <a:endParaRPr>
              <a:solidFill>
                <a:schemeClr val="tx1"/>
              </a:solidFill>
              <a:latin typeface="Arial" panose="020B0604020202020204" pitchFamily="34" charset="0"/>
              <a:cs typeface="Arial" panose="020B0604020202020204" pitchFamily="34" charset="0"/>
            </a:endParaRPr>
          </a:p>
          <a:p>
            <a:pPr lvl="0"/>
            <a:r>
              <a:rPr>
                <a:solidFill>
                  <a:schemeClr val="tx1"/>
                </a:solidFill>
                <a:latin typeface="Arial" panose="020B0604020202020204" pitchFamily="34" charset="0"/>
                <a:cs typeface="Arial" panose="020B0604020202020204" pitchFamily="34" charset="0"/>
              </a:rPr>
              <a:t>		{</a:t>
            </a:r>
            <a:endParaRPr>
              <a:solidFill>
                <a:schemeClr val="tx1"/>
              </a:solidFill>
              <a:latin typeface="Arial" panose="020B0604020202020204" pitchFamily="34" charset="0"/>
              <a:cs typeface="Arial" panose="020B0604020202020204" pitchFamily="34" charset="0"/>
            </a:endParaRPr>
          </a:p>
          <a:p>
            <a:pPr lvl="0"/>
            <a:r>
              <a:rPr>
                <a:solidFill>
                  <a:schemeClr val="tx1"/>
                </a:solidFill>
                <a:latin typeface="Arial" panose="020B0604020202020204" pitchFamily="34" charset="0"/>
                <a:cs typeface="Arial" panose="020B0604020202020204" pitchFamily="34" charset="0"/>
              </a:rPr>
              <a:t>		</a:t>
            </a:r>
            <a:r>
              <a:rPr dirty="0" err="1">
                <a:latin typeface="Arial" panose="020B0604020202020204" pitchFamily="34" charset="0"/>
                <a:cs typeface="Arial" panose="020B0604020202020204" pitchFamily="34" charset="0"/>
                <a:sym typeface="+mn-ea"/>
              </a:rPr>
              <a:t>c</a:t>
            </a:r>
            <a:r>
              <a:rPr lang="en-US" dirty="0" err="1">
                <a:latin typeface="Arial" panose="020B0604020202020204" pitchFamily="34" charset="0"/>
                <a:cs typeface="Arial" panose="020B0604020202020204" pitchFamily="34" charset="0"/>
                <a:sym typeface="+mn-ea"/>
              </a:rPr>
              <a:t>ác câu lệnh</a:t>
            </a:r>
            <a:r>
              <a:rPr>
                <a:solidFill>
                  <a:schemeClr val="tx1"/>
                </a:solidFill>
                <a:latin typeface="Arial" panose="020B0604020202020204" pitchFamily="34" charset="0"/>
                <a:cs typeface="Arial" panose="020B0604020202020204" pitchFamily="34" charset="0"/>
              </a:rPr>
              <a:t>;</a:t>
            </a:r>
            <a:endParaRPr>
              <a:solidFill>
                <a:schemeClr val="tx1"/>
              </a:solidFill>
              <a:latin typeface="Arial" panose="020B0604020202020204" pitchFamily="34" charset="0"/>
              <a:cs typeface="Arial" panose="020B0604020202020204" pitchFamily="34" charset="0"/>
            </a:endParaRPr>
          </a:p>
          <a:p>
            <a:pPr lvl="0"/>
            <a:r>
              <a:rPr>
                <a:solidFill>
                  <a:schemeClr val="tx1"/>
                </a:solidFill>
                <a:latin typeface="Arial" panose="020B0604020202020204" pitchFamily="34" charset="0"/>
                <a:cs typeface="Arial" panose="020B0604020202020204" pitchFamily="34" charset="0"/>
              </a:rPr>
              <a:t>		}</a:t>
            </a:r>
            <a:endParaRPr>
              <a:solidFill>
                <a:schemeClr val="tx1"/>
              </a:solidFill>
              <a:latin typeface="Arial" panose="020B0604020202020204" pitchFamily="34" charset="0"/>
              <a:cs typeface="Arial" panose="020B0604020202020204" pitchFamily="34" charset="0"/>
            </a:endParaRPr>
          </a:p>
          <a:p>
            <a:pPr lvl="0"/>
            <a:r>
              <a:rPr>
                <a:solidFill>
                  <a:schemeClr val="tx1"/>
                </a:solidFill>
                <a:latin typeface="Arial" panose="020B0604020202020204" pitchFamily="34" charset="0"/>
                <a:cs typeface="Arial" panose="020B0604020202020204" pitchFamily="34" charset="0"/>
              </a:rPr>
              <a:t>	while (</a:t>
            </a:r>
            <a:r>
              <a:rPr lang="en-US" dirty="0" err="1">
                <a:solidFill>
                  <a:schemeClr val="tx1"/>
                </a:solidFill>
                <a:latin typeface="Arial" panose="020B0604020202020204" pitchFamily="34" charset="0"/>
                <a:cs typeface="Arial" panose="020B0604020202020204" pitchFamily="34" charset="0"/>
                <a:sym typeface="+mn-ea"/>
              </a:rPr>
              <a:t>biểu thức điều kiện</a:t>
            </a:r>
            <a:r>
              <a:rPr>
                <a:solidFill>
                  <a:schemeClr val="tx1"/>
                </a:solidFill>
                <a:latin typeface="Arial" panose="020B0604020202020204" pitchFamily="34" charset="0"/>
                <a:cs typeface="Arial" panose="020B0604020202020204" pitchFamily="34" charset="0"/>
              </a:rPr>
              <a:t>)</a:t>
            </a:r>
            <a:endParaRPr>
              <a:solidFill>
                <a:schemeClr val="tx1"/>
              </a:solidFill>
              <a:latin typeface="Arial" panose="020B0604020202020204" pitchFamily="34" charset="0"/>
              <a:cs typeface="Arial" panose="020B0604020202020204" pitchFamily="34" charset="0"/>
            </a:endParaRPr>
          </a:p>
        </p:txBody>
      </p:sp>
      <p:sp>
        <p:nvSpPr>
          <p:cNvPr id="103427" name="Rectangles 103426"/>
          <p:cNvSpPr/>
          <p:nvPr/>
        </p:nvSpPr>
        <p:spPr>
          <a:xfrm>
            <a:off x="1524000" y="4965700"/>
            <a:ext cx="309880" cy="368300"/>
          </a:xfrm>
          <a:prstGeom prst="rect">
            <a:avLst/>
          </a:prstGeom>
          <a:noFill/>
          <a:ln w="9525">
            <a:noFill/>
          </a:ln>
        </p:spPr>
        <p:txBody>
          <a:bodyPr wrap="none" anchor="ctr" anchorCtr="0">
            <a:spAutoFit/>
          </a:bodyPr>
          <a:p>
            <a:pPr eaLnBrk="1" hangingPunct="1"/>
            <a:endParaRP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52" name="Title 104451"/>
          <p:cNvSpPr>
            <a:spLocks noGrp="1"/>
          </p:cNvSpPr>
          <p:nvPr>
            <p:ph type="title"/>
          </p:nvPr>
        </p:nvSpPr>
        <p:spPr>
          <a:xfrm>
            <a:off x="609600" y="274955"/>
            <a:ext cx="10972800" cy="909320"/>
          </a:xfrm>
        </p:spPr>
        <p:txBody>
          <a:bodyPr anchor="b" anchorCtr="0"/>
          <a:p>
            <a:pPr algn="l"/>
            <a:r>
              <a:rPr sz="2800">
                <a:latin typeface="Arial" panose="020B0604020202020204" pitchFamily="34" charset="0"/>
                <a:cs typeface="Arial" panose="020B0604020202020204" pitchFamily="34" charset="0"/>
              </a:rPr>
              <a:t>5. </a:t>
            </a:r>
            <a:r>
              <a:rPr lang="en-US" sz="2800">
                <a:latin typeface="Arial" panose="020B0604020202020204" pitchFamily="34" charset="0"/>
                <a:cs typeface="Arial" panose="020B0604020202020204" pitchFamily="34" charset="0"/>
              </a:rPr>
              <a:t>LỆNH BREAK VÀ CONTINUE</a:t>
            </a:r>
            <a:r>
              <a:rPr sz="3200">
                <a:latin typeface="VNI-Times" pitchFamily="2" charset="0"/>
              </a:rPr>
              <a:t>:</a:t>
            </a:r>
            <a:endParaRPr sz="3200">
              <a:latin typeface="VNI-Times" pitchFamily="2" charset="0"/>
            </a:endParaRPr>
          </a:p>
        </p:txBody>
      </p:sp>
      <p:sp>
        <p:nvSpPr>
          <p:cNvPr id="104450" name="Subtitle 104449"/>
          <p:cNvSpPr>
            <a:spLocks noGrp="1"/>
          </p:cNvSpPr>
          <p:nvPr>
            <p:ph type="subTitle" idx="4294967295"/>
          </p:nvPr>
        </p:nvSpPr>
        <p:spPr>
          <a:xfrm>
            <a:off x="1524000" y="1306195"/>
            <a:ext cx="9557385" cy="5365115"/>
          </a:xfrm>
        </p:spPr>
        <p:txBody>
          <a:bodyPr/>
          <a:lstStyle>
            <a:lvl1pPr marL="0" lvl="0" indent="0">
              <a:buClr>
                <a:schemeClr val="tx1"/>
              </a:buClr>
              <a:buSzPct val="75000"/>
              <a:buFont typeface="Wingdings" panose="05000000000000000000" pitchFamily="2" charset="2"/>
              <a:buNone/>
              <a:defRPr>
                <a:solidFill>
                  <a:schemeClr val="tx2"/>
                </a:solidFill>
              </a:defRPr>
            </a:lvl1pPr>
            <a:lvl2pPr marL="457200" lvl="1" indent="0" algn="ctr">
              <a:buClr>
                <a:schemeClr val="tx1"/>
              </a:buClr>
              <a:buSzPct val="75000"/>
              <a:buFontTx/>
              <a:buNone/>
              <a:defRPr>
                <a:solidFill>
                  <a:schemeClr val="tx2"/>
                </a:solidFill>
              </a:defRPr>
            </a:lvl2pPr>
            <a:lvl3pPr marL="914400" lvl="2" indent="0" algn="ctr">
              <a:buClr>
                <a:schemeClr val="tx1"/>
              </a:buClr>
              <a:buSzPct val="75000"/>
              <a:buFont typeface="Wingdings" panose="05000000000000000000" pitchFamily="2" charset="2"/>
              <a:buNone/>
              <a:defRPr>
                <a:solidFill>
                  <a:schemeClr val="tx2"/>
                </a:solidFill>
              </a:defRPr>
            </a:lvl3pPr>
            <a:lvl4pPr marL="1371600" lvl="3" indent="0" algn="ctr">
              <a:buClr>
                <a:schemeClr val="tx1"/>
              </a:buClr>
              <a:buSzPct val="80000"/>
              <a:buFontTx/>
              <a:buNone/>
              <a:defRPr>
                <a:solidFill>
                  <a:schemeClr val="tx2"/>
                </a:solidFill>
              </a:defRPr>
            </a:lvl4pPr>
            <a:lvl5pPr marL="1828800" lvl="4" indent="0" algn="ctr">
              <a:buClr>
                <a:schemeClr val="tx1"/>
              </a:buClr>
              <a:buSzPct val="65000"/>
              <a:buFont typeface="Wingdings" panose="05000000000000000000" pitchFamily="2" charset="2"/>
              <a:buNone/>
              <a:defRPr>
                <a:solidFill>
                  <a:schemeClr val="tx2"/>
                </a:solidFill>
              </a:defRPr>
            </a:lvl5pPr>
          </a:lstStyle>
          <a:p>
            <a:pPr lvl="0">
              <a:buFont typeface="Wingdings" panose="05000000000000000000" pitchFamily="2" charset="2"/>
              <a:buChar char="l"/>
            </a:pPr>
            <a:r>
              <a:rPr sz="2400" b="1">
                <a:cs typeface="+mn-lt"/>
              </a:rPr>
              <a:t> break</a:t>
            </a:r>
            <a:r>
              <a:rPr sz="2400">
                <a:cs typeface="+mn-lt"/>
              </a:rPr>
              <a:t>: </a:t>
            </a:r>
            <a:r>
              <a:rPr lang="en-US" sz="2400" dirty="0" err="1">
                <a:cs typeface="+mn-lt"/>
              </a:rPr>
              <a:t>kết thúc vòng lặp trong cùng chứa nó</a:t>
            </a:r>
            <a:r>
              <a:rPr sz="2400">
                <a:cs typeface="+mn-lt"/>
              </a:rPr>
              <a:t>.</a:t>
            </a:r>
            <a:endParaRPr sz="2400">
              <a:cs typeface="+mn-lt"/>
            </a:endParaRPr>
          </a:p>
          <a:p>
            <a:pPr lvl="0">
              <a:buFont typeface="Wingdings" panose="05000000000000000000" pitchFamily="2" charset="2"/>
              <a:buChar char="l"/>
            </a:pPr>
            <a:r>
              <a:rPr sz="2400" b="1">
                <a:cs typeface="+mn-lt"/>
              </a:rPr>
              <a:t> continue</a:t>
            </a:r>
            <a:r>
              <a:rPr sz="2400">
                <a:cs typeface="+mn-lt"/>
              </a:rPr>
              <a:t>: </a:t>
            </a:r>
            <a:r>
              <a:rPr lang="en-US" sz="2400" dirty="0" err="1">
                <a:cs typeface="+mn-lt"/>
              </a:rPr>
              <a:t>Kết thúc lần lặp hiện hành, điều khiển chương trình chuyển sang lần lặp kế tiếp</a:t>
            </a:r>
            <a:r>
              <a:rPr sz="2400">
                <a:cs typeface="+mn-lt"/>
              </a:rPr>
              <a:t>. </a:t>
            </a:r>
            <a:endParaRPr sz="2400">
              <a:cs typeface="+mn-lt"/>
            </a:endParaRPr>
          </a:p>
          <a:p>
            <a:pPr lvl="0"/>
            <a:r>
              <a:rPr sz="2400" u="sng" dirty="0" err="1">
                <a:cs typeface="+mn-lt"/>
              </a:rPr>
              <a:t>Ví</a:t>
            </a:r>
            <a:r>
              <a:rPr sz="2400" u="sng">
                <a:cs typeface="+mn-lt"/>
              </a:rPr>
              <a:t> </a:t>
            </a:r>
            <a:r>
              <a:rPr lang="en-US" sz="2400" u="sng">
                <a:cs typeface="+mn-lt"/>
              </a:rPr>
              <a:t>dụ</a:t>
            </a:r>
            <a:r>
              <a:rPr sz="2400">
                <a:cs typeface="+mn-lt"/>
              </a:rPr>
              <a:t>: </a:t>
            </a:r>
            <a:endParaRPr sz="2400">
              <a:cs typeface="+mn-lt"/>
            </a:endParaRPr>
          </a:p>
          <a:p>
            <a:pPr lvl="2" algn="l"/>
            <a:r>
              <a:rPr sz="2400">
                <a:cs typeface="+mn-lt"/>
              </a:rPr>
              <a:t>do</a:t>
            </a:r>
            <a:endParaRPr sz="2400">
              <a:cs typeface="+mn-lt"/>
            </a:endParaRPr>
          </a:p>
          <a:p>
            <a:pPr lvl="2" algn="l"/>
            <a:r>
              <a:rPr sz="2400">
                <a:cs typeface="+mn-lt"/>
              </a:rPr>
              <a:t>{</a:t>
            </a:r>
            <a:endParaRPr sz="2400">
              <a:cs typeface="+mn-lt"/>
            </a:endParaRPr>
          </a:p>
          <a:p>
            <a:pPr lvl="2" algn="l"/>
            <a:r>
              <a:rPr sz="2400">
                <a:cs typeface="+mn-lt"/>
              </a:rPr>
              <a:t>item++;</a:t>
            </a:r>
            <a:endParaRPr sz="2400">
              <a:cs typeface="+mn-lt"/>
            </a:endParaRPr>
          </a:p>
          <a:p>
            <a:pPr lvl="2" algn="l"/>
            <a:r>
              <a:rPr sz="2400">
                <a:cs typeface="+mn-lt"/>
              </a:rPr>
              <a:t>if (item==2) </a:t>
            </a:r>
            <a:r>
              <a:rPr sz="2400" b="1">
                <a:cs typeface="+mn-lt"/>
              </a:rPr>
              <a:t>break</a:t>
            </a:r>
            <a:r>
              <a:rPr sz="2400">
                <a:cs typeface="+mn-lt"/>
              </a:rPr>
              <a:t>;</a:t>
            </a:r>
            <a:endParaRPr sz="2400">
              <a:cs typeface="+mn-lt"/>
            </a:endParaRPr>
          </a:p>
          <a:p>
            <a:pPr lvl="2" algn="l"/>
            <a:r>
              <a:rPr sz="2400">
                <a:cs typeface="+mn-lt"/>
              </a:rPr>
              <a:t>sum+=item;</a:t>
            </a:r>
            <a:endParaRPr sz="2400">
              <a:cs typeface="+mn-lt"/>
            </a:endParaRPr>
          </a:p>
          <a:p>
            <a:pPr lvl="2" algn="l"/>
            <a:r>
              <a:rPr sz="2400">
                <a:cs typeface="+mn-lt"/>
              </a:rPr>
              <a:t>}</a:t>
            </a:r>
            <a:endParaRPr sz="2400">
              <a:cs typeface="+mn-lt"/>
            </a:endParaRPr>
          </a:p>
          <a:p>
            <a:pPr lvl="2" algn="l"/>
            <a:r>
              <a:rPr sz="2400" dirty="0" err="1">
                <a:cs typeface="+mn-lt"/>
              </a:rPr>
              <a:t>while(item</a:t>
            </a:r>
            <a:r>
              <a:rPr sz="2400">
                <a:cs typeface="+mn-lt"/>
              </a:rPr>
              <a:t>&lt;5);</a:t>
            </a:r>
            <a:endParaRPr sz="2400">
              <a:cs typeface="+mn-lt"/>
            </a:endParaRPr>
          </a:p>
        </p:txBody>
      </p:sp>
      <p:sp>
        <p:nvSpPr>
          <p:cNvPr id="104451" name="Rectangles 104450"/>
          <p:cNvSpPr/>
          <p:nvPr/>
        </p:nvSpPr>
        <p:spPr>
          <a:xfrm>
            <a:off x="1524000" y="4965700"/>
            <a:ext cx="309880" cy="368300"/>
          </a:xfrm>
          <a:prstGeom prst="rect">
            <a:avLst/>
          </a:prstGeom>
          <a:noFill/>
          <a:ln w="9525">
            <a:noFill/>
          </a:ln>
        </p:spPr>
        <p:txBody>
          <a:bodyPr wrap="none" anchor="ctr" anchorCtr="0">
            <a:spAutoFit/>
          </a:bodyPr>
          <a:p>
            <a:pPr eaLnBrk="1" hangingPunct="1"/>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4452"/>
                                        </p:tgtEl>
                                        <p:attrNameLst>
                                          <p:attrName>style.visibility</p:attrName>
                                        </p:attrNameLst>
                                      </p:cBhvr>
                                      <p:to>
                                        <p:strVal val="visible"/>
                                      </p:to>
                                    </p:set>
                                    <p:animEffect transition="in" filter="blinds(horizontal)">
                                      <p:cBhvr>
                                        <p:cTn id="7" dur="1000"/>
                                        <p:tgtEl>
                                          <p:spTgt spid="104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6" name="Title 105475"/>
          <p:cNvSpPr>
            <a:spLocks noGrp="1"/>
          </p:cNvSpPr>
          <p:nvPr>
            <p:ph type="title"/>
          </p:nvPr>
        </p:nvSpPr>
        <p:spPr/>
        <p:txBody>
          <a:bodyPr anchor="b" anchorCtr="0"/>
          <a:p>
            <a:pPr algn="l"/>
            <a:r>
              <a:rPr sz="3200">
                <a:latin typeface="Arial" panose="020B0604020202020204" pitchFamily="34" charset="0"/>
                <a:cs typeface="Arial" panose="020B0604020202020204" pitchFamily="34" charset="0"/>
              </a:rPr>
              <a:t>6. </a:t>
            </a:r>
            <a:r>
              <a:rPr lang="en-US" sz="3200" u="sng">
                <a:latin typeface="Arial" panose="020B0604020202020204" pitchFamily="34" charset="0"/>
                <a:cs typeface="Arial" panose="020B0604020202020204" pitchFamily="34" charset="0"/>
              </a:rPr>
              <a:t>MẢNG</a:t>
            </a:r>
            <a:r>
              <a:rPr sz="3200" u="sng">
                <a:latin typeface="Arial" panose="020B0604020202020204" pitchFamily="34" charset="0"/>
                <a:cs typeface="Arial" panose="020B0604020202020204" pitchFamily="34" charset="0"/>
              </a:rPr>
              <a:t> (ARRAY):</a:t>
            </a:r>
            <a:endParaRPr sz="3200" u="sng">
              <a:latin typeface="Arial" panose="020B0604020202020204" pitchFamily="34" charset="0"/>
              <a:cs typeface="Arial" panose="020B0604020202020204" pitchFamily="34" charset="0"/>
            </a:endParaRPr>
          </a:p>
        </p:txBody>
      </p:sp>
      <p:sp>
        <p:nvSpPr>
          <p:cNvPr id="105474" name="Subtitle 105473"/>
          <p:cNvSpPr>
            <a:spLocks noGrp="1"/>
          </p:cNvSpPr>
          <p:nvPr>
            <p:ph type="subTitle" idx="4294967295"/>
          </p:nvPr>
        </p:nvSpPr>
        <p:spPr>
          <a:xfrm>
            <a:off x="2001520" y="1417955"/>
            <a:ext cx="8650605" cy="5179695"/>
          </a:xfrm>
        </p:spPr>
        <p:txBody>
          <a:bodyPr/>
          <a:lstStyle>
            <a:lvl1pPr marL="0" lvl="0" indent="0">
              <a:buClr>
                <a:schemeClr val="tx1"/>
              </a:buClr>
              <a:buSzPct val="75000"/>
              <a:buFont typeface="Wingdings" panose="05000000000000000000" pitchFamily="2" charset="2"/>
              <a:buNone/>
              <a:defRPr>
                <a:solidFill>
                  <a:schemeClr val="tx2"/>
                </a:solidFill>
              </a:defRPr>
            </a:lvl1pPr>
            <a:lvl2pPr marL="457200" lvl="1" indent="0" algn="ctr">
              <a:buClr>
                <a:schemeClr val="tx1"/>
              </a:buClr>
              <a:buSzPct val="75000"/>
              <a:buFontTx/>
              <a:buNone/>
              <a:defRPr>
                <a:solidFill>
                  <a:schemeClr val="tx2"/>
                </a:solidFill>
              </a:defRPr>
            </a:lvl2pPr>
            <a:lvl3pPr marL="914400" lvl="2" indent="0" algn="ctr">
              <a:buClr>
                <a:schemeClr val="tx1"/>
              </a:buClr>
              <a:buSzPct val="75000"/>
              <a:buFont typeface="Wingdings" panose="05000000000000000000" pitchFamily="2" charset="2"/>
              <a:buNone/>
              <a:defRPr>
                <a:solidFill>
                  <a:schemeClr val="tx2"/>
                </a:solidFill>
              </a:defRPr>
            </a:lvl3pPr>
            <a:lvl4pPr marL="1371600" lvl="3" indent="0" algn="ctr">
              <a:buClr>
                <a:schemeClr val="tx1"/>
              </a:buClr>
              <a:buSzPct val="80000"/>
              <a:buFontTx/>
              <a:buNone/>
              <a:defRPr>
                <a:solidFill>
                  <a:schemeClr val="tx2"/>
                </a:solidFill>
              </a:defRPr>
            </a:lvl4pPr>
            <a:lvl5pPr marL="1828800" lvl="4" indent="0" algn="ctr">
              <a:buClr>
                <a:schemeClr val="tx1"/>
              </a:buClr>
              <a:buSzPct val="65000"/>
              <a:buFont typeface="Wingdings" panose="05000000000000000000" pitchFamily="2" charset="2"/>
              <a:buNone/>
              <a:defRPr>
                <a:solidFill>
                  <a:schemeClr val="tx2"/>
                </a:solidFill>
              </a:defRPr>
            </a:lvl5pPr>
          </a:lstStyle>
          <a:p>
            <a:pPr lvl="0"/>
            <a:r>
              <a:rPr sz="2400" dirty="0" err="1">
                <a:latin typeface="Arial" panose="020B0604020202020204" pitchFamily="34" charset="0"/>
                <a:cs typeface="Arial" panose="020B0604020202020204" pitchFamily="34" charset="0"/>
              </a:rPr>
              <a:t>Khai</a:t>
            </a:r>
            <a:r>
              <a:rPr sz="2400">
                <a:latin typeface="Arial" panose="020B0604020202020204" pitchFamily="34" charset="0"/>
                <a:cs typeface="Arial" panose="020B0604020202020204" pitchFamily="34" charset="0"/>
              </a:rPr>
              <a:t> </a:t>
            </a:r>
            <a:r>
              <a:rPr sz="2400" dirty="0" err="1">
                <a:latin typeface="Arial" panose="020B0604020202020204" pitchFamily="34" charset="0"/>
                <a:cs typeface="Arial" panose="020B0604020202020204" pitchFamily="34" charset="0"/>
              </a:rPr>
              <a:t>b</a:t>
            </a:r>
            <a:r>
              <a:rPr lang="en-US" sz="2400" dirty="0" err="1">
                <a:latin typeface="Arial" panose="020B0604020202020204" pitchFamily="34" charset="0"/>
                <a:cs typeface="Arial" panose="020B0604020202020204" pitchFamily="34" charset="0"/>
              </a:rPr>
              <a:t>áo và khởi tạo mảng</a:t>
            </a:r>
            <a:r>
              <a:rPr sz="2400">
                <a:latin typeface="Arial" panose="020B0604020202020204" pitchFamily="34" charset="0"/>
                <a:cs typeface="Arial" panose="020B0604020202020204" pitchFamily="34" charset="0"/>
              </a:rPr>
              <a:t>: </a:t>
            </a:r>
            <a:endParaRPr sz="2400">
              <a:latin typeface="Arial" panose="020B0604020202020204" pitchFamily="34" charset="0"/>
              <a:cs typeface="Arial" panose="020B0604020202020204" pitchFamily="34" charset="0"/>
            </a:endParaRPr>
          </a:p>
          <a:p>
            <a:pPr lvl="0"/>
            <a:r>
              <a:rPr sz="2400" u="sng" dirty="0" err="1">
                <a:latin typeface="Arial" panose="020B0604020202020204" pitchFamily="34" charset="0"/>
                <a:cs typeface="Arial" panose="020B0604020202020204" pitchFamily="34" charset="0"/>
              </a:rPr>
              <a:t>Ví</a:t>
            </a:r>
            <a:r>
              <a:rPr sz="2400" u="sng">
                <a:latin typeface="Arial" panose="020B0604020202020204" pitchFamily="34" charset="0"/>
                <a:cs typeface="Arial" panose="020B0604020202020204" pitchFamily="34" charset="0"/>
              </a:rPr>
              <a:t> </a:t>
            </a:r>
            <a:r>
              <a:rPr sz="2400" u="sng" dirty="0" err="1">
                <a:latin typeface="Arial" panose="020B0604020202020204" pitchFamily="34" charset="0"/>
                <a:cs typeface="Arial" panose="020B0604020202020204" pitchFamily="34" charset="0"/>
              </a:rPr>
              <a:t>d</a:t>
            </a:r>
            <a:r>
              <a:rPr lang="en-US" sz="2400" u="sng" dirty="0" err="1">
                <a:latin typeface="Arial" panose="020B0604020202020204" pitchFamily="34" charset="0"/>
                <a:cs typeface="Arial" panose="020B0604020202020204" pitchFamily="34" charset="0"/>
              </a:rPr>
              <a:t>ụ</a:t>
            </a:r>
            <a:r>
              <a:rPr sz="2400">
                <a:latin typeface="Arial" panose="020B0604020202020204" pitchFamily="34" charset="0"/>
                <a:cs typeface="Arial" panose="020B0604020202020204" pitchFamily="34" charset="0"/>
              </a:rPr>
              <a:t>:  </a:t>
            </a:r>
            <a:endParaRPr sz="2400">
              <a:latin typeface="Arial" panose="020B0604020202020204" pitchFamily="34" charset="0"/>
              <a:cs typeface="Arial" panose="020B0604020202020204" pitchFamily="34" charset="0"/>
            </a:endParaRPr>
          </a:p>
          <a:p>
            <a:pPr lvl="0"/>
            <a:r>
              <a:rPr sz="2400" dirty="0" err="1">
                <a:latin typeface="Arial" panose="020B0604020202020204" pitchFamily="34" charset="0"/>
                <a:cs typeface="Arial" panose="020B0604020202020204" pitchFamily="34" charset="0"/>
                <a:sym typeface="+mn-ea"/>
              </a:rPr>
              <a:t>Khai</a:t>
            </a:r>
            <a:r>
              <a:rPr sz="2400">
                <a:latin typeface="Arial" panose="020B0604020202020204" pitchFamily="34" charset="0"/>
                <a:cs typeface="Arial" panose="020B0604020202020204" pitchFamily="34" charset="0"/>
                <a:sym typeface="+mn-ea"/>
              </a:rPr>
              <a:t> </a:t>
            </a:r>
            <a:r>
              <a:rPr sz="2400" dirty="0" err="1">
                <a:latin typeface="Arial" panose="020B0604020202020204" pitchFamily="34" charset="0"/>
                <a:cs typeface="Arial" panose="020B0604020202020204" pitchFamily="34" charset="0"/>
                <a:sym typeface="+mn-ea"/>
              </a:rPr>
              <a:t>b</a:t>
            </a:r>
            <a:r>
              <a:rPr lang="en-US" sz="2400" dirty="0" err="1">
                <a:latin typeface="Arial" panose="020B0604020202020204" pitchFamily="34" charset="0"/>
                <a:cs typeface="Arial" panose="020B0604020202020204" pitchFamily="34" charset="0"/>
                <a:sym typeface="+mn-ea"/>
              </a:rPr>
              <a:t>áo</a:t>
            </a:r>
            <a:r>
              <a:rPr sz="240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sym typeface="+mn-ea"/>
              </a:rPr>
              <a:t>mảng</a:t>
            </a:r>
            <a:r>
              <a:rPr sz="2400">
                <a:latin typeface="Arial" panose="020B0604020202020204" pitchFamily="34" charset="0"/>
                <a:cs typeface="Arial" panose="020B0604020202020204" pitchFamily="34" charset="0"/>
              </a:rPr>
              <a:t>: 	</a:t>
            </a:r>
            <a:r>
              <a:rPr sz="2400" dirty="0" err="1">
                <a:latin typeface="Arial" panose="020B0604020202020204" pitchFamily="34" charset="0"/>
                <a:cs typeface="Arial" panose="020B0604020202020204" pitchFamily="34" charset="0"/>
              </a:rPr>
              <a:t>int</a:t>
            </a:r>
            <a:r>
              <a:rPr sz="2400">
                <a:latin typeface="Arial" panose="020B0604020202020204" pitchFamily="34" charset="0"/>
                <a:cs typeface="Arial" panose="020B0604020202020204" pitchFamily="34" charset="0"/>
              </a:rPr>
              <a:t> </a:t>
            </a:r>
            <a:r>
              <a:rPr sz="2400" dirty="0" err="1">
                <a:latin typeface="Arial" panose="020B0604020202020204" pitchFamily="34" charset="0"/>
                <a:cs typeface="Arial" panose="020B0604020202020204" pitchFamily="34" charset="0"/>
              </a:rPr>
              <a:t>bangso</a:t>
            </a:r>
            <a:r>
              <a:rPr sz="2400">
                <a:latin typeface="Arial" panose="020B0604020202020204" pitchFamily="34" charset="0"/>
                <a:cs typeface="Arial" panose="020B0604020202020204" pitchFamily="34" charset="0"/>
              </a:rPr>
              <a:t>[];</a:t>
            </a:r>
            <a:endParaRPr sz="2400">
              <a:latin typeface="Arial" panose="020B0604020202020204" pitchFamily="34" charset="0"/>
              <a:cs typeface="Arial" panose="020B0604020202020204" pitchFamily="34" charset="0"/>
            </a:endParaRPr>
          </a:p>
          <a:p>
            <a:pPr lvl="0"/>
            <a:r>
              <a:rPr sz="2400">
                <a:latin typeface="Arial" panose="020B0604020202020204" pitchFamily="34" charset="0"/>
                <a:cs typeface="Arial" panose="020B0604020202020204" pitchFamily="34" charset="0"/>
              </a:rPr>
              <a:t>			String </a:t>
            </a:r>
            <a:r>
              <a:rPr sz="2400" dirty="0" err="1">
                <a:latin typeface="Arial" panose="020B0604020202020204" pitchFamily="34" charset="0"/>
                <a:cs typeface="Arial" panose="020B0604020202020204" pitchFamily="34" charset="0"/>
              </a:rPr>
              <a:t>bangchu</a:t>
            </a:r>
            <a:r>
              <a:rPr sz="2400">
                <a:latin typeface="Arial" panose="020B0604020202020204" pitchFamily="34" charset="0"/>
                <a:cs typeface="Arial" panose="020B0604020202020204" pitchFamily="34" charset="0"/>
              </a:rPr>
              <a:t>[];</a:t>
            </a:r>
            <a:endParaRPr sz="2400">
              <a:latin typeface="Arial" panose="020B0604020202020204" pitchFamily="34" charset="0"/>
              <a:cs typeface="Arial" panose="020B0604020202020204" pitchFamily="34" charset="0"/>
            </a:endParaRPr>
          </a:p>
          <a:p>
            <a:pPr lvl="0"/>
            <a:r>
              <a:rPr sz="2400">
                <a:latin typeface="Arial" panose="020B0604020202020204" pitchFamily="34" charset="0"/>
                <a:cs typeface="Arial" panose="020B0604020202020204" pitchFamily="34" charset="0"/>
              </a:rPr>
              <a:t>	</a:t>
            </a:r>
            <a:r>
              <a:rPr sz="2400" dirty="0" err="1">
                <a:latin typeface="Arial" panose="020B0604020202020204" pitchFamily="34" charset="0"/>
                <a:cs typeface="Arial" panose="020B0604020202020204" pitchFamily="34" charset="0"/>
              </a:rPr>
              <a:t>Ho</a:t>
            </a:r>
            <a:r>
              <a:rPr lang="en-US" sz="2400" dirty="0" err="1">
                <a:latin typeface="Arial" panose="020B0604020202020204" pitchFamily="34" charset="0"/>
                <a:cs typeface="Arial" panose="020B0604020202020204" pitchFamily="34" charset="0"/>
              </a:rPr>
              <a:t>ặc</a:t>
            </a:r>
            <a:r>
              <a:rPr sz="2400">
                <a:latin typeface="Arial" panose="020B0604020202020204" pitchFamily="34" charset="0"/>
                <a:cs typeface="Arial" panose="020B0604020202020204" pitchFamily="34" charset="0"/>
              </a:rPr>
              <a:t>:		</a:t>
            </a:r>
            <a:r>
              <a:rPr sz="2400" dirty="0" err="1">
                <a:latin typeface="Arial" panose="020B0604020202020204" pitchFamily="34" charset="0"/>
                <a:cs typeface="Arial" panose="020B0604020202020204" pitchFamily="34" charset="0"/>
              </a:rPr>
              <a:t>int</a:t>
            </a:r>
            <a:r>
              <a:rPr sz="2400">
                <a:latin typeface="Arial" panose="020B0604020202020204" pitchFamily="34" charset="0"/>
                <a:cs typeface="Arial" panose="020B0604020202020204" pitchFamily="34" charset="0"/>
              </a:rPr>
              <a:t>[] </a:t>
            </a:r>
            <a:r>
              <a:rPr sz="2400" dirty="0" err="1">
                <a:latin typeface="Arial" panose="020B0604020202020204" pitchFamily="34" charset="0"/>
                <a:cs typeface="Arial" panose="020B0604020202020204" pitchFamily="34" charset="0"/>
              </a:rPr>
              <a:t>bangso</a:t>
            </a:r>
            <a:r>
              <a:rPr sz="2400">
                <a:latin typeface="Arial" panose="020B0604020202020204" pitchFamily="34" charset="0"/>
                <a:cs typeface="Arial" panose="020B0604020202020204" pitchFamily="34" charset="0"/>
              </a:rPr>
              <a:t>;</a:t>
            </a:r>
            <a:endParaRPr sz="2400">
              <a:latin typeface="Arial" panose="020B0604020202020204" pitchFamily="34" charset="0"/>
              <a:cs typeface="Arial" panose="020B0604020202020204" pitchFamily="34" charset="0"/>
            </a:endParaRPr>
          </a:p>
          <a:p>
            <a:pPr lvl="0"/>
            <a:r>
              <a:rPr sz="2400">
                <a:latin typeface="Arial" panose="020B0604020202020204" pitchFamily="34" charset="0"/>
                <a:cs typeface="Arial" panose="020B0604020202020204" pitchFamily="34" charset="0"/>
              </a:rPr>
              <a:t>			String[] </a:t>
            </a:r>
            <a:r>
              <a:rPr sz="2400" dirty="0" err="1">
                <a:latin typeface="Arial" panose="020B0604020202020204" pitchFamily="34" charset="0"/>
                <a:cs typeface="Arial" panose="020B0604020202020204" pitchFamily="34" charset="0"/>
              </a:rPr>
              <a:t>bangchu</a:t>
            </a:r>
            <a:r>
              <a:rPr sz="2400">
                <a:latin typeface="Arial" panose="020B0604020202020204" pitchFamily="34" charset="0"/>
                <a:cs typeface="Arial" panose="020B0604020202020204" pitchFamily="34" charset="0"/>
              </a:rPr>
              <a:t>;</a:t>
            </a:r>
            <a:endParaRPr sz="2400">
              <a:latin typeface="Arial" panose="020B0604020202020204" pitchFamily="34" charset="0"/>
              <a:cs typeface="Arial" panose="020B0604020202020204" pitchFamily="34" charset="0"/>
            </a:endParaRPr>
          </a:p>
          <a:p>
            <a:pPr lvl="0"/>
            <a:r>
              <a:rPr lang="en-US" sz="2400" dirty="0" err="1">
                <a:latin typeface="Arial" panose="020B0604020202020204" pitchFamily="34" charset="0"/>
                <a:cs typeface="Arial" panose="020B0604020202020204" pitchFamily="34" charset="0"/>
                <a:sym typeface="+mn-ea"/>
              </a:rPr>
              <a:t>Khởi tạo mảng</a:t>
            </a:r>
            <a:r>
              <a:rPr sz="2400">
                <a:latin typeface="Arial" panose="020B0604020202020204" pitchFamily="34" charset="0"/>
                <a:cs typeface="Arial" panose="020B0604020202020204" pitchFamily="34" charset="0"/>
              </a:rPr>
              <a:t>:	</a:t>
            </a:r>
            <a:r>
              <a:rPr sz="2400" dirty="0" err="1">
                <a:latin typeface="Arial" panose="020B0604020202020204" pitchFamily="34" charset="0"/>
                <a:cs typeface="Arial" panose="020B0604020202020204" pitchFamily="34" charset="0"/>
              </a:rPr>
              <a:t>bangso</a:t>
            </a:r>
            <a:r>
              <a:rPr sz="2400">
                <a:latin typeface="Arial" panose="020B0604020202020204" pitchFamily="34" charset="0"/>
                <a:cs typeface="Arial" panose="020B0604020202020204" pitchFamily="34" charset="0"/>
              </a:rPr>
              <a:t> = {1, 2, 12, 45};</a:t>
            </a:r>
            <a:endParaRPr sz="2400">
              <a:latin typeface="Arial" panose="020B0604020202020204" pitchFamily="34" charset="0"/>
              <a:cs typeface="Arial" panose="020B0604020202020204" pitchFamily="34" charset="0"/>
            </a:endParaRPr>
          </a:p>
          <a:p>
            <a:pPr lvl="0"/>
            <a:r>
              <a:rPr sz="2400">
                <a:latin typeface="Arial" panose="020B0604020202020204" pitchFamily="34" charset="0"/>
                <a:cs typeface="Arial" panose="020B0604020202020204" pitchFamily="34" charset="0"/>
              </a:rPr>
              <a:t>			</a:t>
            </a:r>
            <a:r>
              <a:rPr sz="2400" dirty="0" err="1">
                <a:latin typeface="Arial" panose="020B0604020202020204" pitchFamily="34" charset="0"/>
                <a:cs typeface="Arial" panose="020B0604020202020204" pitchFamily="34" charset="0"/>
              </a:rPr>
              <a:t>bangchu</a:t>
            </a:r>
            <a:r>
              <a:rPr sz="2400">
                <a:latin typeface="Arial" panose="020B0604020202020204" pitchFamily="34" charset="0"/>
                <a:cs typeface="Arial" panose="020B0604020202020204" pitchFamily="34" charset="0"/>
              </a:rPr>
              <a:t> = {"</a:t>
            </a:r>
            <a:r>
              <a:rPr sz="2400" dirty="0" err="1">
                <a:latin typeface="Arial" panose="020B0604020202020204" pitchFamily="34" charset="0"/>
                <a:cs typeface="Arial" panose="020B0604020202020204" pitchFamily="34" charset="0"/>
              </a:rPr>
              <a:t>chao</a:t>
            </a:r>
            <a:r>
              <a:rPr sz="2400">
                <a:latin typeface="Arial" panose="020B0604020202020204" pitchFamily="34" charset="0"/>
                <a:cs typeface="Arial" panose="020B0604020202020204" pitchFamily="34" charset="0"/>
              </a:rPr>
              <a:t>", "</a:t>
            </a:r>
            <a:r>
              <a:rPr sz="2400" dirty="0" err="1">
                <a:latin typeface="Arial" panose="020B0604020202020204" pitchFamily="34" charset="0"/>
                <a:cs typeface="Arial" panose="020B0604020202020204" pitchFamily="34" charset="0"/>
              </a:rPr>
              <a:t>cac</a:t>
            </a:r>
            <a:r>
              <a:rPr sz="2400">
                <a:latin typeface="Arial" panose="020B0604020202020204" pitchFamily="34" charset="0"/>
                <a:cs typeface="Arial" panose="020B0604020202020204" pitchFamily="34" charset="0"/>
              </a:rPr>
              <a:t>", "ban"};</a:t>
            </a:r>
            <a:endParaRPr sz="2400">
              <a:latin typeface="Arial" panose="020B0604020202020204" pitchFamily="34" charset="0"/>
              <a:cs typeface="Arial" panose="020B0604020202020204" pitchFamily="34" charset="0"/>
            </a:endParaRPr>
          </a:p>
          <a:p>
            <a:pPr lvl="0"/>
            <a:r>
              <a:rPr sz="2400">
                <a:latin typeface="Arial" panose="020B0604020202020204" pitchFamily="34" charset="0"/>
                <a:cs typeface="Arial" panose="020B0604020202020204" pitchFamily="34" charset="0"/>
              </a:rPr>
              <a:t>	</a:t>
            </a:r>
            <a:r>
              <a:rPr sz="2400" dirty="0" err="1">
                <a:latin typeface="Arial" panose="020B0604020202020204" pitchFamily="34" charset="0"/>
                <a:cs typeface="Arial" panose="020B0604020202020204" pitchFamily="34" charset="0"/>
                <a:sym typeface="+mn-ea"/>
              </a:rPr>
              <a:t>Ho</a:t>
            </a:r>
            <a:r>
              <a:rPr lang="en-US" sz="2400" dirty="0" err="1">
                <a:latin typeface="Arial" panose="020B0604020202020204" pitchFamily="34" charset="0"/>
                <a:cs typeface="Arial" panose="020B0604020202020204" pitchFamily="34" charset="0"/>
                <a:sym typeface="+mn-ea"/>
              </a:rPr>
              <a:t>ặc </a:t>
            </a:r>
            <a:r>
              <a:rPr lang="en-US" sz="2400" dirty="0" err="1">
                <a:latin typeface="Arial" panose="020B0604020202020204" pitchFamily="34" charset="0"/>
                <a:cs typeface="Arial" panose="020B0604020202020204" pitchFamily="34" charset="0"/>
              </a:rPr>
              <a:t>dùng toán tử new để khai báo</a:t>
            </a:r>
            <a:r>
              <a:rPr sz="2400">
                <a:latin typeface="Arial" panose="020B0604020202020204" pitchFamily="34" charset="0"/>
                <a:cs typeface="Arial" panose="020B0604020202020204" pitchFamily="34" charset="0"/>
              </a:rPr>
              <a:t>:</a:t>
            </a:r>
            <a:endParaRPr sz="2400">
              <a:latin typeface="Arial" panose="020B0604020202020204" pitchFamily="34" charset="0"/>
              <a:cs typeface="Arial" panose="020B0604020202020204" pitchFamily="34" charset="0"/>
            </a:endParaRPr>
          </a:p>
          <a:p>
            <a:pPr lvl="0"/>
            <a:r>
              <a:rPr sz="2400">
                <a:latin typeface="Arial" panose="020B0604020202020204" pitchFamily="34" charset="0"/>
                <a:cs typeface="Arial" panose="020B0604020202020204" pitchFamily="34" charset="0"/>
              </a:rPr>
              <a:t>			</a:t>
            </a:r>
            <a:r>
              <a:rPr sz="2400" dirty="0" err="1">
                <a:latin typeface="Arial" panose="020B0604020202020204" pitchFamily="34" charset="0"/>
                <a:cs typeface="Arial" panose="020B0604020202020204" pitchFamily="34" charset="0"/>
              </a:rPr>
              <a:t>bangso</a:t>
            </a:r>
            <a:r>
              <a:rPr sz="2400">
                <a:latin typeface="Arial" panose="020B0604020202020204" pitchFamily="34" charset="0"/>
                <a:cs typeface="Arial" panose="020B0604020202020204" pitchFamily="34" charset="0"/>
              </a:rPr>
              <a:t> = new int[30];</a:t>
            </a:r>
            <a:endParaRPr sz="2400">
              <a:latin typeface="Arial" panose="020B0604020202020204" pitchFamily="34" charset="0"/>
              <a:cs typeface="Arial" panose="020B0604020202020204" pitchFamily="34" charset="0"/>
            </a:endParaRPr>
          </a:p>
          <a:p>
            <a:pPr lvl="0"/>
            <a:r>
              <a:rPr sz="2400">
                <a:latin typeface="Arial" panose="020B0604020202020204" pitchFamily="34" charset="0"/>
                <a:cs typeface="Arial" panose="020B0604020202020204" pitchFamily="34" charset="0"/>
              </a:rPr>
              <a:t>			</a:t>
            </a:r>
            <a:r>
              <a:rPr sz="2400" dirty="0" err="1">
                <a:latin typeface="Arial" panose="020B0604020202020204" pitchFamily="34" charset="0"/>
                <a:cs typeface="Arial" panose="020B0604020202020204" pitchFamily="34" charset="0"/>
              </a:rPr>
              <a:t>bangchu</a:t>
            </a:r>
            <a:r>
              <a:rPr sz="2400">
                <a:latin typeface="Arial" panose="020B0604020202020204" pitchFamily="34" charset="0"/>
                <a:cs typeface="Arial" panose="020B0604020202020204" pitchFamily="34" charset="0"/>
              </a:rPr>
              <a:t> = new String[10];</a:t>
            </a:r>
            <a:endParaRPr sz="2400">
              <a:latin typeface="Arial" panose="020B0604020202020204" pitchFamily="34" charset="0"/>
              <a:cs typeface="Arial" panose="020B0604020202020204" pitchFamily="34" charset="0"/>
            </a:endParaRPr>
          </a:p>
        </p:txBody>
      </p:sp>
      <p:sp>
        <p:nvSpPr>
          <p:cNvPr id="105475" name="Rectangles 105474"/>
          <p:cNvSpPr/>
          <p:nvPr/>
        </p:nvSpPr>
        <p:spPr>
          <a:xfrm>
            <a:off x="1524000" y="4965700"/>
            <a:ext cx="309880" cy="368300"/>
          </a:xfrm>
          <a:prstGeom prst="rect">
            <a:avLst/>
          </a:prstGeom>
          <a:noFill/>
          <a:ln w="9525">
            <a:noFill/>
          </a:ln>
        </p:spPr>
        <p:txBody>
          <a:bodyPr wrap="none" anchor="ctr" anchorCtr="0">
            <a:spAutoFit/>
          </a:bodyPr>
          <a:p>
            <a:pPr eaLnBrk="1" hangingPunct="1"/>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5476"/>
                                        </p:tgtEl>
                                        <p:attrNameLst>
                                          <p:attrName>style.visibility</p:attrName>
                                        </p:attrNameLst>
                                      </p:cBhvr>
                                      <p:to>
                                        <p:strVal val="visible"/>
                                      </p:to>
                                    </p:set>
                                    <p:animEffect transition="in" filter="blinds(horizontal)">
                                      <p:cBhvr>
                                        <p:cTn id="7" dur="1000"/>
                                        <p:tgtEl>
                                          <p:spTgt spid="105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6498" name="Subtitle 106497"/>
          <p:cNvSpPr>
            <a:spLocks noGrp="1"/>
          </p:cNvSpPr>
          <p:nvPr>
            <p:ph type="subTitle" idx="4294967295"/>
          </p:nvPr>
        </p:nvSpPr>
        <p:spPr>
          <a:xfrm>
            <a:off x="1286510" y="832485"/>
            <a:ext cx="9716770" cy="5604510"/>
          </a:xfrm>
          <a:solidFill>
            <a:schemeClr val="bg1"/>
          </a:solidFill>
        </p:spPr>
        <p:txBody>
          <a:bodyPr/>
          <a:lstStyle>
            <a:lvl1pPr marL="0" lvl="0" indent="0">
              <a:buClr>
                <a:schemeClr val="tx1"/>
              </a:buClr>
              <a:buSzPct val="75000"/>
              <a:buFont typeface="Wingdings" panose="05000000000000000000" pitchFamily="2" charset="2"/>
              <a:buNone/>
              <a:defRPr>
                <a:solidFill>
                  <a:schemeClr val="tx2"/>
                </a:solidFill>
              </a:defRPr>
            </a:lvl1pPr>
            <a:lvl2pPr marL="457200" lvl="1" indent="0" algn="ctr">
              <a:buClr>
                <a:schemeClr val="tx1"/>
              </a:buClr>
              <a:buSzPct val="75000"/>
              <a:buFontTx/>
              <a:buNone/>
              <a:defRPr>
                <a:solidFill>
                  <a:schemeClr val="tx2"/>
                </a:solidFill>
              </a:defRPr>
            </a:lvl2pPr>
            <a:lvl3pPr marL="914400" lvl="2" indent="0" algn="ctr">
              <a:buClr>
                <a:schemeClr val="tx1"/>
              </a:buClr>
              <a:buSzPct val="75000"/>
              <a:buFont typeface="Wingdings" panose="05000000000000000000" pitchFamily="2" charset="2"/>
              <a:buNone/>
              <a:defRPr>
                <a:solidFill>
                  <a:schemeClr val="tx2"/>
                </a:solidFill>
              </a:defRPr>
            </a:lvl3pPr>
            <a:lvl4pPr marL="1371600" lvl="3" indent="0" algn="ctr">
              <a:buClr>
                <a:schemeClr val="tx1"/>
              </a:buClr>
              <a:buSzPct val="80000"/>
              <a:buFontTx/>
              <a:buNone/>
              <a:defRPr>
                <a:solidFill>
                  <a:schemeClr val="tx2"/>
                </a:solidFill>
              </a:defRPr>
            </a:lvl4pPr>
            <a:lvl5pPr marL="1828800" lvl="4" indent="0" algn="ctr">
              <a:buClr>
                <a:schemeClr val="tx1"/>
              </a:buClr>
              <a:buSzPct val="65000"/>
              <a:buFont typeface="Wingdings" panose="05000000000000000000" pitchFamily="2" charset="2"/>
              <a:buNone/>
              <a:defRPr>
                <a:solidFill>
                  <a:schemeClr val="tx2"/>
                </a:solidFill>
              </a:defRPr>
            </a:lvl5pPr>
          </a:lstStyle>
          <a:p>
            <a:pPr lvl="0"/>
            <a:r>
              <a:rPr lang="en-US" sz="2800" dirty="0" err="1">
                <a:latin typeface="Arial" panose="020B0604020202020204" pitchFamily="34" charset="0"/>
                <a:cs typeface="Arial" panose="020B0604020202020204" pitchFamily="34" charset="0"/>
              </a:rPr>
              <a:t>Có thể gom 2 công đoạn khai báo và khởi tạo trong một câu lệnh</a:t>
            </a:r>
            <a:r>
              <a:rPr sz="2800">
                <a:latin typeface="Arial" panose="020B0604020202020204" pitchFamily="34" charset="0"/>
                <a:cs typeface="Arial" panose="020B0604020202020204" pitchFamily="34" charset="0"/>
              </a:rPr>
              <a:t>:</a:t>
            </a:r>
            <a:endParaRPr sz="2800">
              <a:latin typeface="Arial" panose="020B0604020202020204" pitchFamily="34" charset="0"/>
              <a:cs typeface="Arial" panose="020B0604020202020204" pitchFamily="34" charset="0"/>
            </a:endParaRPr>
          </a:p>
          <a:p>
            <a:pPr lvl="0"/>
            <a:r>
              <a:rPr sz="2800">
                <a:latin typeface="Arial" panose="020B0604020202020204" pitchFamily="34" charset="0"/>
                <a:cs typeface="Arial" panose="020B0604020202020204" pitchFamily="34" charset="0"/>
              </a:rPr>
              <a:t>		</a:t>
            </a:r>
            <a:r>
              <a:rPr sz="2800" dirty="0" err="1">
                <a:latin typeface="Arial" panose="020B0604020202020204" pitchFamily="34" charset="0"/>
                <a:cs typeface="Arial" panose="020B0604020202020204" pitchFamily="34" charset="0"/>
              </a:rPr>
              <a:t>int</a:t>
            </a:r>
            <a:r>
              <a:rPr sz="2800">
                <a:latin typeface="Arial" panose="020B0604020202020204" pitchFamily="34" charset="0"/>
                <a:cs typeface="Arial" panose="020B0604020202020204" pitchFamily="34" charset="0"/>
              </a:rPr>
              <a:t> </a:t>
            </a:r>
            <a:r>
              <a:rPr sz="2800" dirty="0" err="1">
                <a:latin typeface="Arial" panose="020B0604020202020204" pitchFamily="34" charset="0"/>
                <a:cs typeface="Arial" panose="020B0604020202020204" pitchFamily="34" charset="0"/>
              </a:rPr>
              <a:t>bangso</a:t>
            </a:r>
            <a:r>
              <a:rPr sz="2800">
                <a:latin typeface="Arial" panose="020B0604020202020204" pitchFamily="34" charset="0"/>
                <a:cs typeface="Arial" panose="020B0604020202020204" pitchFamily="34" charset="0"/>
              </a:rPr>
              <a:t>[] = new int[30];</a:t>
            </a:r>
            <a:endParaRPr sz="2800">
              <a:latin typeface="Arial" panose="020B0604020202020204" pitchFamily="34" charset="0"/>
              <a:cs typeface="Arial" panose="020B0604020202020204" pitchFamily="34" charset="0"/>
            </a:endParaRPr>
          </a:p>
          <a:p>
            <a:pPr lvl="0"/>
            <a:r>
              <a:rPr sz="2800">
                <a:latin typeface="Arial" panose="020B0604020202020204" pitchFamily="34" charset="0"/>
                <a:cs typeface="Arial" panose="020B0604020202020204" pitchFamily="34" charset="0"/>
              </a:rPr>
              <a:t>		String </a:t>
            </a:r>
            <a:r>
              <a:rPr sz="2800" dirty="0" err="1">
                <a:latin typeface="Arial" panose="020B0604020202020204" pitchFamily="34" charset="0"/>
                <a:cs typeface="Arial" panose="020B0604020202020204" pitchFamily="34" charset="0"/>
              </a:rPr>
              <a:t>bangchu</a:t>
            </a:r>
            <a:r>
              <a:rPr sz="2800">
                <a:latin typeface="Arial" panose="020B0604020202020204" pitchFamily="34" charset="0"/>
                <a:cs typeface="Arial" panose="020B0604020202020204" pitchFamily="34" charset="0"/>
              </a:rPr>
              <a:t>[] = new String[10];</a:t>
            </a:r>
            <a:endParaRPr sz="2800">
              <a:latin typeface="Arial" panose="020B0604020202020204" pitchFamily="34" charset="0"/>
              <a:cs typeface="Arial" panose="020B0604020202020204" pitchFamily="34" charset="0"/>
            </a:endParaRPr>
          </a:p>
          <a:p>
            <a:pPr lvl="0"/>
            <a:r>
              <a:rPr sz="2800" dirty="0" err="1">
                <a:latin typeface="Arial" panose="020B0604020202020204" pitchFamily="34" charset="0"/>
                <a:cs typeface="Arial" panose="020B0604020202020204" pitchFamily="34" charset="0"/>
                <a:sym typeface="+mn-ea"/>
              </a:rPr>
              <a:t>Ho</a:t>
            </a:r>
            <a:r>
              <a:rPr lang="en-US" sz="2800" dirty="0" err="1">
                <a:latin typeface="Arial" panose="020B0604020202020204" pitchFamily="34" charset="0"/>
                <a:cs typeface="Arial" panose="020B0604020202020204" pitchFamily="34" charset="0"/>
                <a:sym typeface="+mn-ea"/>
              </a:rPr>
              <a:t>ặc</a:t>
            </a:r>
            <a:r>
              <a:rPr sz="2800">
                <a:latin typeface="Arial" panose="020B0604020202020204" pitchFamily="34" charset="0"/>
                <a:cs typeface="Arial" panose="020B0604020202020204" pitchFamily="34" charset="0"/>
              </a:rPr>
              <a:t>:	</a:t>
            </a:r>
            <a:r>
              <a:rPr sz="2800" dirty="0" err="1">
                <a:latin typeface="Arial" panose="020B0604020202020204" pitchFamily="34" charset="0"/>
                <a:cs typeface="Arial" panose="020B0604020202020204" pitchFamily="34" charset="0"/>
              </a:rPr>
              <a:t>int</a:t>
            </a:r>
            <a:r>
              <a:rPr sz="2800">
                <a:latin typeface="Arial" panose="020B0604020202020204" pitchFamily="34" charset="0"/>
                <a:cs typeface="Arial" panose="020B0604020202020204" pitchFamily="34" charset="0"/>
              </a:rPr>
              <a:t>[] </a:t>
            </a:r>
            <a:r>
              <a:rPr sz="2800" dirty="0" err="1">
                <a:latin typeface="Arial" panose="020B0604020202020204" pitchFamily="34" charset="0"/>
                <a:cs typeface="Arial" panose="020B0604020202020204" pitchFamily="34" charset="0"/>
              </a:rPr>
              <a:t>bangso</a:t>
            </a:r>
            <a:r>
              <a:rPr sz="2800">
                <a:latin typeface="Arial" panose="020B0604020202020204" pitchFamily="34" charset="0"/>
                <a:cs typeface="Arial" panose="020B0604020202020204" pitchFamily="34" charset="0"/>
              </a:rPr>
              <a:t> = new int[30];</a:t>
            </a:r>
            <a:endParaRPr sz="2800">
              <a:latin typeface="Arial" panose="020B0604020202020204" pitchFamily="34" charset="0"/>
              <a:cs typeface="Arial" panose="020B0604020202020204" pitchFamily="34" charset="0"/>
            </a:endParaRPr>
          </a:p>
          <a:p>
            <a:pPr lvl="0"/>
            <a:r>
              <a:rPr sz="2800">
                <a:latin typeface="Arial" panose="020B0604020202020204" pitchFamily="34" charset="0"/>
                <a:cs typeface="Arial" panose="020B0604020202020204" pitchFamily="34" charset="0"/>
              </a:rPr>
              <a:t>		String[] </a:t>
            </a:r>
            <a:r>
              <a:rPr sz="2800" dirty="0" err="1">
                <a:latin typeface="Arial" panose="020B0604020202020204" pitchFamily="34" charset="0"/>
                <a:cs typeface="Arial" panose="020B0604020202020204" pitchFamily="34" charset="0"/>
              </a:rPr>
              <a:t>bangchu</a:t>
            </a:r>
            <a:r>
              <a:rPr sz="2800">
                <a:latin typeface="Arial" panose="020B0604020202020204" pitchFamily="34" charset="0"/>
                <a:cs typeface="Arial" panose="020B0604020202020204" pitchFamily="34" charset="0"/>
              </a:rPr>
              <a:t> = new String[10]; </a:t>
            </a:r>
            <a:endParaRPr sz="2800">
              <a:latin typeface="Arial" panose="020B0604020202020204" pitchFamily="34" charset="0"/>
              <a:cs typeface="Arial" panose="020B0604020202020204" pitchFamily="34" charset="0"/>
            </a:endParaRPr>
          </a:p>
          <a:p>
            <a:pPr lvl="0"/>
            <a:endParaRPr sz="2800" u="sng">
              <a:latin typeface="Arial" panose="020B0604020202020204" pitchFamily="34" charset="0"/>
              <a:cs typeface="Arial" panose="020B0604020202020204" pitchFamily="34" charset="0"/>
            </a:endParaRPr>
          </a:p>
          <a:p>
            <a:pPr lvl="0"/>
            <a:r>
              <a:rPr sz="2800">
                <a:latin typeface="Arial" panose="020B0604020202020204" pitchFamily="34" charset="0"/>
                <a:cs typeface="Arial" panose="020B0604020202020204" pitchFamily="34" charset="0"/>
              </a:rPr>
              <a:t>* </a:t>
            </a:r>
            <a:r>
              <a:rPr lang="en-US" sz="2800" u="sng" dirty="0" err="1">
                <a:latin typeface="Arial" panose="020B0604020202020204" pitchFamily="34" charset="0"/>
                <a:cs typeface="Arial" panose="020B0604020202020204" pitchFamily="34" charset="0"/>
              </a:rPr>
              <a:t>Mảng nhiều chiều</a:t>
            </a:r>
            <a:r>
              <a:rPr sz="2800" u="sng">
                <a:latin typeface="Arial" panose="020B0604020202020204" pitchFamily="34" charset="0"/>
                <a:cs typeface="Arial" panose="020B0604020202020204" pitchFamily="34" charset="0"/>
              </a:rPr>
              <a:t>:</a:t>
            </a:r>
            <a:r>
              <a:rPr sz="2800">
                <a:latin typeface="Arial" panose="020B0604020202020204" pitchFamily="34" charset="0"/>
                <a:cs typeface="Arial" panose="020B0604020202020204" pitchFamily="34" charset="0"/>
              </a:rPr>
              <a:t> </a:t>
            </a:r>
            <a:endParaRPr sz="2800">
              <a:latin typeface="Arial" panose="020B0604020202020204" pitchFamily="34" charset="0"/>
              <a:cs typeface="Arial" panose="020B0604020202020204" pitchFamily="34" charset="0"/>
            </a:endParaRPr>
          </a:p>
          <a:p>
            <a:pPr lvl="0"/>
            <a:r>
              <a:rPr sz="2800" u="sng" dirty="0" err="1">
                <a:latin typeface="Arial" panose="020B0604020202020204" pitchFamily="34" charset="0"/>
                <a:cs typeface="Arial" panose="020B0604020202020204" pitchFamily="34" charset="0"/>
              </a:rPr>
              <a:t>Ví</a:t>
            </a:r>
            <a:r>
              <a:rPr sz="2800" u="sng">
                <a:latin typeface="Arial" panose="020B0604020202020204" pitchFamily="34" charset="0"/>
                <a:cs typeface="Arial" panose="020B0604020202020204" pitchFamily="34" charset="0"/>
              </a:rPr>
              <a:t> </a:t>
            </a:r>
            <a:r>
              <a:rPr sz="2800" u="sng" dirty="0" err="1">
                <a:latin typeface="Arial" panose="020B0604020202020204" pitchFamily="34" charset="0"/>
                <a:cs typeface="Arial" panose="020B0604020202020204" pitchFamily="34" charset="0"/>
              </a:rPr>
              <a:t>d</a:t>
            </a:r>
            <a:r>
              <a:rPr lang="en-US" sz="2800" u="sng" dirty="0" err="1">
                <a:latin typeface="Arial" panose="020B0604020202020204" pitchFamily="34" charset="0"/>
                <a:cs typeface="Arial" panose="020B0604020202020204" pitchFamily="34" charset="0"/>
              </a:rPr>
              <a:t>ụ</a:t>
            </a:r>
            <a:r>
              <a:rPr sz="2800">
                <a:latin typeface="Arial" panose="020B0604020202020204" pitchFamily="34" charset="0"/>
                <a:cs typeface="Arial" panose="020B0604020202020204" pitchFamily="34" charset="0"/>
              </a:rPr>
              <a:t>: </a:t>
            </a:r>
            <a:r>
              <a:rPr sz="2800" dirty="0" err="1">
                <a:latin typeface="Arial" panose="020B0604020202020204" pitchFamily="34" charset="0"/>
                <a:cs typeface="Arial" panose="020B0604020202020204" pitchFamily="34" charset="0"/>
                <a:sym typeface="+mn-ea"/>
              </a:rPr>
              <a:t>Khai</a:t>
            </a:r>
            <a:r>
              <a:rPr sz="2800">
                <a:latin typeface="Arial" panose="020B0604020202020204" pitchFamily="34" charset="0"/>
                <a:cs typeface="Arial" panose="020B0604020202020204" pitchFamily="34" charset="0"/>
                <a:sym typeface="+mn-ea"/>
              </a:rPr>
              <a:t> </a:t>
            </a:r>
            <a:r>
              <a:rPr sz="2800" dirty="0" err="1">
                <a:latin typeface="Arial" panose="020B0604020202020204" pitchFamily="34" charset="0"/>
                <a:cs typeface="Arial" panose="020B0604020202020204" pitchFamily="34" charset="0"/>
                <a:sym typeface="+mn-ea"/>
              </a:rPr>
              <a:t>b</a:t>
            </a:r>
            <a:r>
              <a:rPr lang="en-US" sz="2800" dirty="0" err="1">
                <a:latin typeface="Arial" panose="020B0604020202020204" pitchFamily="34" charset="0"/>
                <a:cs typeface="Arial" panose="020B0604020202020204" pitchFamily="34" charset="0"/>
                <a:sym typeface="+mn-ea"/>
              </a:rPr>
              <a:t>áo</a:t>
            </a:r>
            <a:r>
              <a:rPr sz="2800">
                <a:latin typeface="Arial" panose="020B0604020202020204" pitchFamily="34" charset="0"/>
                <a:cs typeface="Arial" panose="020B0604020202020204" pitchFamily="34" charset="0"/>
                <a:sym typeface="+mn-ea"/>
              </a:rPr>
              <a:t> </a:t>
            </a:r>
            <a:r>
              <a:rPr lang="en-US" sz="2800" dirty="0" err="1">
                <a:latin typeface="Arial" panose="020B0604020202020204" pitchFamily="34" charset="0"/>
                <a:cs typeface="Arial" panose="020B0604020202020204" pitchFamily="34" charset="0"/>
                <a:sym typeface="+mn-ea"/>
              </a:rPr>
              <a:t>mảng</a:t>
            </a:r>
            <a:r>
              <a:rPr sz="2800">
                <a:latin typeface="Arial" panose="020B0604020202020204" pitchFamily="34" charset="0"/>
                <a:cs typeface="Arial" panose="020B0604020202020204" pitchFamily="34" charset="0"/>
              </a:rPr>
              <a:t> 2 </a:t>
            </a:r>
            <a:r>
              <a:rPr lang="en-US" sz="2800" dirty="0" err="1">
                <a:latin typeface="Arial" panose="020B0604020202020204" pitchFamily="34" charset="0"/>
                <a:cs typeface="Arial" panose="020B0604020202020204" pitchFamily="34" charset="0"/>
              </a:rPr>
              <a:t>chiều có kích thước</a:t>
            </a:r>
            <a:r>
              <a:rPr sz="2800">
                <a:latin typeface="Arial" panose="020B0604020202020204" pitchFamily="34" charset="0"/>
                <a:cs typeface="Arial" panose="020B0604020202020204" pitchFamily="34" charset="0"/>
              </a:rPr>
              <a:t> 3x4. </a:t>
            </a:r>
            <a:endParaRPr sz="2800">
              <a:latin typeface="Arial" panose="020B0604020202020204" pitchFamily="34" charset="0"/>
              <a:cs typeface="Arial" panose="020B0604020202020204" pitchFamily="34" charset="0"/>
            </a:endParaRPr>
          </a:p>
          <a:p>
            <a:pPr lvl="0"/>
            <a:r>
              <a:rPr sz="2800">
                <a:latin typeface="Arial" panose="020B0604020202020204" pitchFamily="34" charset="0"/>
                <a:cs typeface="Arial" panose="020B0604020202020204" pitchFamily="34" charset="0"/>
              </a:rPr>
              <a:t>	</a:t>
            </a:r>
            <a:r>
              <a:rPr sz="2800" dirty="0" err="1">
                <a:latin typeface="Arial" panose="020B0604020202020204" pitchFamily="34" charset="0"/>
                <a:cs typeface="Arial" panose="020B0604020202020204" pitchFamily="34" charset="0"/>
              </a:rPr>
              <a:t>int</a:t>
            </a:r>
            <a:r>
              <a:rPr sz="2800">
                <a:latin typeface="Arial" panose="020B0604020202020204" pitchFamily="34" charset="0"/>
                <a:cs typeface="Arial" panose="020B0604020202020204" pitchFamily="34" charset="0"/>
              </a:rPr>
              <a:t> j[][] = new </a:t>
            </a:r>
            <a:r>
              <a:rPr sz="2800" dirty="0" err="1">
                <a:latin typeface="Arial" panose="020B0604020202020204" pitchFamily="34" charset="0"/>
                <a:cs typeface="Arial" panose="020B0604020202020204" pitchFamily="34" charset="0"/>
              </a:rPr>
              <a:t>int</a:t>
            </a:r>
            <a:r>
              <a:rPr sz="2800">
                <a:latin typeface="Arial" panose="020B0604020202020204" pitchFamily="34" charset="0"/>
                <a:cs typeface="Arial" panose="020B0604020202020204" pitchFamily="34" charset="0"/>
              </a:rPr>
              <a:t> [3][4];</a:t>
            </a:r>
            <a:r>
              <a:rPr sz="2800"/>
              <a:t> </a:t>
            </a:r>
            <a:endParaRPr sz="2800"/>
          </a:p>
        </p:txBody>
      </p:sp>
      <p:sp>
        <p:nvSpPr>
          <p:cNvPr id="106499" name="Rectangles 106498"/>
          <p:cNvSpPr/>
          <p:nvPr/>
        </p:nvSpPr>
        <p:spPr>
          <a:xfrm>
            <a:off x="1524000" y="4965700"/>
            <a:ext cx="309880" cy="368300"/>
          </a:xfrm>
          <a:prstGeom prst="rect">
            <a:avLst/>
          </a:prstGeom>
          <a:noFill/>
          <a:ln w="9525">
            <a:noFill/>
          </a:ln>
        </p:spPr>
        <p:txBody>
          <a:bodyPr wrap="none" anchor="ctr" anchorCtr="0">
            <a:spAutoFit/>
          </a:bodyPr>
          <a:p>
            <a:pPr eaLnBrk="1" hangingPunct="1"/>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 </a:t>
            </a:r>
            <a:endParaRPr lang="en-US" dirty="0"/>
          </a:p>
        </p:txBody>
      </p:sp>
      <p:sp>
        <p:nvSpPr>
          <p:cNvPr id="3" name="Content Placeholder 2"/>
          <p:cNvSpPr>
            <a:spLocks noGrp="1"/>
          </p:cNvSpPr>
          <p:nvPr>
            <p:ph idx="1"/>
          </p:nvPr>
        </p:nvSpPr>
        <p:spPr/>
        <p:txBody>
          <a:bodyPr>
            <a:normAutofit lnSpcReduction="10000"/>
          </a:bodyPr>
          <a:lstStyle/>
          <a:p>
            <a:pPr>
              <a:lnSpc>
                <a:spcPct val="110000"/>
              </a:lnSpc>
            </a:pPr>
            <a:r>
              <a:rPr lang="en-US" dirty="0" err="1">
                <a:sym typeface="+mn-ea"/>
              </a:rPr>
              <a:t>khai</a:t>
            </a:r>
            <a:r>
              <a:rPr lang="en-US" dirty="0">
                <a:sym typeface="+mn-ea"/>
              </a:rPr>
              <a:t> </a:t>
            </a:r>
            <a:r>
              <a:rPr lang="en-US" dirty="0" err="1">
                <a:sym typeface="+mn-ea"/>
              </a:rPr>
              <a:t>báo</a:t>
            </a:r>
            <a:r>
              <a:rPr lang="en-US" dirty="0">
                <a:sym typeface="+mn-ea"/>
              </a:rPr>
              <a:t> </a:t>
            </a:r>
            <a:r>
              <a:rPr lang="en-US" dirty="0" err="1">
                <a:sym typeface="+mn-ea"/>
              </a:rPr>
              <a:t>hằng trong Java:</a:t>
            </a:r>
            <a:endParaRPr lang="en-US" dirty="0" smtClean="0"/>
          </a:p>
          <a:p>
            <a:pPr marL="457200" lvl="1" indent="0">
              <a:lnSpc>
                <a:spcPct val="110000"/>
              </a:lnSpc>
              <a:buNone/>
            </a:pPr>
            <a:r>
              <a:rPr lang="en-US" dirty="0" err="1"/>
              <a:t> 	Trong</a:t>
            </a:r>
            <a:r>
              <a:rPr lang="en-US" dirty="0"/>
              <a:t> Java, ta </a:t>
            </a:r>
            <a:r>
              <a:rPr lang="en-US" dirty="0" err="1"/>
              <a:t>dùng</a:t>
            </a:r>
            <a:r>
              <a:rPr lang="en-US" dirty="0"/>
              <a:t> </a:t>
            </a:r>
            <a:r>
              <a:rPr lang="en-US" dirty="0">
                <a:latin typeface="Courier New" panose="02070309020205020404" pitchFamily="49" charset="0"/>
              </a:rPr>
              <a:t>final</a:t>
            </a:r>
            <a:r>
              <a:rPr lang="en-US" dirty="0"/>
              <a:t> </a:t>
            </a:r>
            <a:r>
              <a:rPr lang="en-US" dirty="0" err="1"/>
              <a:t>để</a:t>
            </a:r>
            <a:r>
              <a:rPr lang="en-US" dirty="0"/>
              <a:t> </a:t>
            </a:r>
            <a:r>
              <a:rPr lang="en-US" dirty="0" err="1"/>
              <a:t>khai</a:t>
            </a:r>
            <a:r>
              <a:rPr lang="en-US" dirty="0"/>
              <a:t> </a:t>
            </a:r>
            <a:r>
              <a:rPr lang="en-US" dirty="0" err="1"/>
              <a:t>báo</a:t>
            </a:r>
            <a:r>
              <a:rPr lang="en-US" dirty="0"/>
              <a:t> </a:t>
            </a:r>
            <a:r>
              <a:rPr lang="en-US" dirty="0" err="1"/>
              <a:t>hằng</a:t>
            </a:r>
            <a:r>
              <a:rPr lang="en-US" dirty="0" smtClean="0"/>
              <a:t>.</a:t>
            </a:r>
            <a:endParaRPr lang="en-US" dirty="0" smtClean="0"/>
          </a:p>
          <a:p>
            <a:pPr marL="457200" lvl="1" indent="0">
              <a:lnSpc>
                <a:spcPct val="110000"/>
              </a:lnSpc>
              <a:buNone/>
            </a:pPr>
            <a:r>
              <a:rPr lang="en-US" b="1" dirty="0" smtClean="0">
                <a:latin typeface="Courier New" panose="02070309020205020404" pitchFamily="49" charset="0"/>
              </a:rPr>
              <a:t>		</a:t>
            </a:r>
            <a:r>
              <a:rPr lang="en-US" dirty="0" smtClean="0">
                <a:latin typeface="Courier New" panose="02070309020205020404" pitchFamily="49" charset="0"/>
              </a:rPr>
              <a:t>final </a:t>
            </a:r>
            <a:r>
              <a:rPr lang="en-US" dirty="0" err="1">
                <a:latin typeface="Courier New" panose="02070309020205020404" pitchFamily="49" charset="0"/>
              </a:rPr>
              <a:t>int</a:t>
            </a:r>
            <a:r>
              <a:rPr lang="en-US" dirty="0">
                <a:latin typeface="Courier New" panose="02070309020205020404" pitchFamily="49" charset="0"/>
              </a:rPr>
              <a:t> MIN_HEIGHT = 69</a:t>
            </a:r>
            <a:r>
              <a:rPr lang="en-US" dirty="0" smtClean="0">
                <a:latin typeface="Courier New" panose="02070309020205020404" pitchFamily="49" charset="0"/>
              </a:rPr>
              <a:t>;</a:t>
            </a:r>
            <a:endParaRPr lang="en-US" dirty="0" smtClean="0"/>
          </a:p>
          <a:p>
            <a:pPr>
              <a:lnSpc>
                <a:spcPct val="120000"/>
              </a:lnSpc>
            </a:pPr>
            <a:r>
              <a:rPr lang="en-US" dirty="0" err="1" smtClean="0">
                <a:sym typeface="+mn-ea"/>
              </a:rPr>
              <a:t>Toán</a:t>
            </a:r>
            <a:r>
              <a:rPr lang="en-US" dirty="0" smtClean="0">
                <a:sym typeface="+mn-ea"/>
              </a:rPr>
              <a:t> </a:t>
            </a:r>
            <a:r>
              <a:rPr lang="en-US" dirty="0" err="1" smtClean="0">
                <a:sym typeface="+mn-ea"/>
              </a:rPr>
              <a:t>tử</a:t>
            </a:r>
            <a:r>
              <a:rPr lang="en-US" dirty="0" smtClean="0">
                <a:sym typeface="+mn-ea"/>
              </a:rPr>
              <a:t> </a:t>
            </a:r>
            <a:r>
              <a:rPr lang="en-US" dirty="0" err="1" smtClean="0">
                <a:sym typeface="+mn-ea"/>
              </a:rPr>
              <a:t>điều</a:t>
            </a:r>
            <a:r>
              <a:rPr lang="en-US" dirty="0" smtClean="0">
                <a:sym typeface="+mn-ea"/>
              </a:rPr>
              <a:t> </a:t>
            </a:r>
            <a:r>
              <a:rPr lang="en-US" dirty="0" err="1" smtClean="0">
                <a:sym typeface="+mn-ea"/>
              </a:rPr>
              <a:t>kiện</a:t>
            </a:r>
            <a:endParaRPr lang="en-US" dirty="0"/>
          </a:p>
          <a:p>
            <a:pPr marL="0" indent="0">
              <a:lnSpc>
                <a:spcPct val="120000"/>
              </a:lnSpc>
              <a:buNone/>
            </a:pPr>
            <a:r>
              <a:rPr lang="en-US" dirty="0" smtClean="0">
                <a:sym typeface="+mn-ea"/>
              </a:rPr>
              <a:t>	</a:t>
            </a:r>
            <a:r>
              <a:rPr lang="en-US" dirty="0" err="1" smtClean="0">
                <a:sym typeface="+mn-ea"/>
              </a:rPr>
              <a:t>Cú</a:t>
            </a:r>
            <a:r>
              <a:rPr lang="en-US" dirty="0" smtClean="0">
                <a:sym typeface="+mn-ea"/>
              </a:rPr>
              <a:t> </a:t>
            </a:r>
            <a:r>
              <a:rPr lang="en-US" dirty="0" err="1" smtClean="0">
                <a:sym typeface="+mn-ea"/>
              </a:rPr>
              <a:t>pháp</a:t>
            </a:r>
            <a:r>
              <a:rPr lang="en-US" dirty="0" smtClean="0">
                <a:sym typeface="+mn-ea"/>
              </a:rPr>
              <a:t>: </a:t>
            </a:r>
            <a:r>
              <a:rPr lang="en-US" b="1" i="1" dirty="0" err="1" smtClean="0">
                <a:solidFill>
                  <a:schemeClr val="hlink"/>
                </a:solidFill>
                <a:sym typeface="+mn-ea"/>
              </a:rPr>
              <a:t>điều_kiện</a:t>
            </a:r>
            <a:r>
              <a:rPr lang="en-US" b="1" i="1" dirty="0">
                <a:solidFill>
                  <a:schemeClr val="hlink"/>
                </a:solidFill>
                <a:sym typeface="+mn-ea"/>
              </a:rPr>
              <a:t>? biểu_thức1:biểu_thức2</a:t>
            </a:r>
            <a:endParaRPr lang="en-US" b="1" i="1" dirty="0">
              <a:solidFill>
                <a:schemeClr val="hlink"/>
              </a:solidFill>
            </a:endParaRPr>
          </a:p>
          <a:p>
            <a:pPr marL="0" indent="0">
              <a:lnSpc>
                <a:spcPct val="120000"/>
              </a:lnSpc>
              <a:buNone/>
            </a:pPr>
            <a:r>
              <a:rPr lang="en-US" dirty="0" err="1">
                <a:sym typeface="+mn-ea"/>
              </a:rPr>
              <a:t>	Nếu</a:t>
            </a:r>
            <a:r>
              <a:rPr lang="en-US" dirty="0">
                <a:sym typeface="+mn-ea"/>
              </a:rPr>
              <a:t> </a:t>
            </a:r>
            <a:r>
              <a:rPr lang="en-US" b="1" i="1" dirty="0" err="1">
                <a:solidFill>
                  <a:schemeClr val="hlink"/>
                </a:solidFill>
                <a:sym typeface="+mn-ea"/>
              </a:rPr>
              <a:t>điều_kiện</a:t>
            </a:r>
            <a:r>
              <a:rPr lang="en-US" i="1" dirty="0">
                <a:solidFill>
                  <a:schemeClr val="hlink"/>
                </a:solidFill>
                <a:sym typeface="+mn-ea"/>
              </a:rPr>
              <a:t> </a:t>
            </a:r>
            <a:r>
              <a:rPr lang="en-US" dirty="0" err="1">
                <a:sym typeface="+mn-ea"/>
              </a:rPr>
              <a:t>là</a:t>
            </a:r>
            <a:r>
              <a:rPr lang="en-US" dirty="0">
                <a:sym typeface="+mn-ea"/>
              </a:rPr>
              <a:t> true, </a:t>
            </a:r>
            <a:r>
              <a:rPr lang="en-US" b="1" i="1" dirty="0">
                <a:solidFill>
                  <a:schemeClr val="hlink"/>
                </a:solidFill>
                <a:sym typeface="+mn-ea"/>
              </a:rPr>
              <a:t>biểu_thức1</a:t>
            </a:r>
            <a:r>
              <a:rPr lang="en-US" i="1" dirty="0">
                <a:solidFill>
                  <a:schemeClr val="hlink"/>
                </a:solidFill>
                <a:sym typeface="+mn-ea"/>
              </a:rPr>
              <a:t> </a:t>
            </a:r>
            <a:r>
              <a:rPr lang="en-US" dirty="0" err="1">
                <a:sym typeface="+mn-ea"/>
              </a:rPr>
              <a:t>được</a:t>
            </a:r>
            <a:r>
              <a:rPr lang="en-US" dirty="0">
                <a:sym typeface="+mn-ea"/>
              </a:rPr>
              <a:t> </a:t>
            </a:r>
            <a:r>
              <a:rPr lang="en-US" dirty="0" err="1">
                <a:sym typeface="+mn-ea"/>
              </a:rPr>
              <a:t>thực</a:t>
            </a:r>
            <a:r>
              <a:rPr lang="en-US" dirty="0">
                <a:sym typeface="+mn-ea"/>
              </a:rPr>
              <a:t> </a:t>
            </a:r>
            <a:r>
              <a:rPr lang="en-US" dirty="0" err="1">
                <a:sym typeface="+mn-ea"/>
              </a:rPr>
              <a:t>thi</a:t>
            </a:r>
            <a:r>
              <a:rPr lang="en-US" dirty="0">
                <a:sym typeface="+mn-ea"/>
              </a:rPr>
              <a:t>;  	</a:t>
            </a:r>
            <a:r>
              <a:rPr lang="en-US" dirty="0" err="1">
                <a:sym typeface="+mn-ea"/>
              </a:rPr>
              <a:t>Nếu</a:t>
            </a:r>
            <a:r>
              <a:rPr lang="en-US" dirty="0">
                <a:sym typeface="+mn-ea"/>
              </a:rPr>
              <a:t> </a:t>
            </a:r>
            <a:r>
              <a:rPr lang="en-US" dirty="0" err="1">
                <a:sym typeface="+mn-ea"/>
              </a:rPr>
              <a:t>là</a:t>
            </a:r>
            <a:r>
              <a:rPr lang="en-US" dirty="0">
                <a:sym typeface="+mn-ea"/>
              </a:rPr>
              <a:t> false, </a:t>
            </a:r>
            <a:r>
              <a:rPr lang="en-US" b="1" i="1" dirty="0">
                <a:solidFill>
                  <a:schemeClr val="hlink"/>
                </a:solidFill>
                <a:sym typeface="+mn-ea"/>
              </a:rPr>
              <a:t>biểu_thức2</a:t>
            </a:r>
            <a:r>
              <a:rPr lang="en-US" i="1" dirty="0">
                <a:solidFill>
                  <a:schemeClr val="hlink"/>
                </a:solidFill>
                <a:sym typeface="+mn-ea"/>
              </a:rPr>
              <a:t> </a:t>
            </a:r>
            <a:r>
              <a:rPr lang="en-US" dirty="0" err="1">
                <a:sym typeface="+mn-ea"/>
              </a:rPr>
              <a:t>được</a:t>
            </a:r>
            <a:r>
              <a:rPr lang="en-US" dirty="0">
                <a:sym typeface="+mn-ea"/>
              </a:rPr>
              <a:t> </a:t>
            </a:r>
            <a:r>
              <a:rPr lang="en-US" dirty="0" err="1">
                <a:sym typeface="+mn-ea"/>
              </a:rPr>
              <a:t>thực</a:t>
            </a:r>
            <a:r>
              <a:rPr lang="en-US" dirty="0">
                <a:sym typeface="+mn-ea"/>
              </a:rPr>
              <a:t> </a:t>
            </a:r>
            <a:r>
              <a:rPr lang="en-US" dirty="0" err="1">
                <a:sym typeface="+mn-ea"/>
              </a:rPr>
              <a:t>thi</a:t>
            </a:r>
            <a:r>
              <a:rPr lang="en-US" dirty="0" smtClean="0">
                <a:sym typeface="+mn-ea"/>
              </a:rPr>
              <a:t>.</a:t>
            </a:r>
            <a:endParaRPr lang="en-US" dirty="0"/>
          </a:p>
          <a:p>
            <a:pPr>
              <a:lnSpc>
                <a:spcPct val="110000"/>
              </a:lnSpc>
            </a:pPr>
            <a:endParaRPr lang="en-US" dirty="0"/>
          </a:p>
          <a:p>
            <a:pPr>
              <a:lnSpc>
                <a:spcPct val="110000"/>
              </a:lnSpc>
            </a:pPr>
            <a:endParaRPr lang="en-US" dirty="0">
              <a:latin typeface="Courier New" panose="02070309020205020404" pitchFamily="49" charset="0"/>
            </a:endParaRPr>
          </a:p>
          <a:p>
            <a:pPr lvl="1">
              <a:lnSpc>
                <a:spcPct val="110000"/>
              </a:lnSpc>
            </a:pPr>
            <a:endParaRPr lang="en-US" dirty="0"/>
          </a:p>
          <a:p>
            <a:endParaRPr lang="en-US" dirty="0">
              <a:latin typeface="Courier New" panose="02070309020205020404" pitchFamily="49" charset="0"/>
            </a:endParaRPr>
          </a:p>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lgn="l"/>
            <a:r>
              <a:rPr lang="en-US" sz="3600" dirty="0"/>
              <a:t>Các kiểu dữ liệu:</a:t>
            </a:r>
            <a:endParaRPr lang="en-US" sz="3600" dirty="0"/>
          </a:p>
        </p:txBody>
      </p:sp>
      <p:sp>
        <p:nvSpPr>
          <p:cNvPr id="3" name="Content Placeholder 2"/>
          <p:cNvSpPr>
            <a:spLocks noGrp="1"/>
          </p:cNvSpPr>
          <p:nvPr>
            <p:ph sz="half" idx="1"/>
          </p:nvPr>
        </p:nvSpPr>
        <p:spPr/>
        <p:txBody>
          <a:bodyPr/>
          <a:lstStyle/>
          <a:p>
            <a:pPr marL="0" indent="0">
              <a:buNone/>
            </a:pPr>
            <a:endParaRPr lang="en-US" dirty="0" smtClean="0">
              <a:latin typeface="Courier New" panose="02070309020205020404" pitchFamily="49" charset="0"/>
              <a:cs typeface="Courier New" panose="02070309020205020404" pitchFamily="49" charset="0"/>
            </a:endParaRPr>
          </a:p>
          <a:p>
            <a:pPr marL="0" indent="0">
              <a:buNone/>
            </a:pP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fld>
            <a:endParaRPr lang="en-US" dirty="0"/>
          </a:p>
        </p:txBody>
      </p:sp>
      <p:graphicFrame>
        <p:nvGraphicFramePr>
          <p:cNvPr id="8" name="Content Placeholder 7"/>
          <p:cNvGraphicFramePr>
            <a:graphicFrameLocks noChangeAspect="1"/>
          </p:cNvGraphicFramePr>
          <p:nvPr>
            <p:ph sz="half" idx="2"/>
          </p:nvPr>
        </p:nvGraphicFramePr>
        <p:xfrm>
          <a:off x="2597150" y="1478915"/>
          <a:ext cx="6736080" cy="3291205"/>
        </p:xfrm>
        <a:graphic>
          <a:graphicData uri="http://schemas.openxmlformats.org/presentationml/2006/ole">
            <mc:AlternateContent xmlns:mc="http://schemas.openxmlformats.org/markup-compatibility/2006">
              <mc:Choice xmlns:v="urn:schemas-microsoft-com:vml" Requires="v">
                <p:oleObj spid="_x0000_s9" name="" r:id="rId1" imgW="8162925" imgH="4819650" progId="Paint.Picture">
                  <p:embed/>
                </p:oleObj>
              </mc:Choice>
              <mc:Fallback>
                <p:oleObj name="" r:id="rId1" imgW="8162925" imgH="4819650" progId="Paint.Picture">
                  <p:embed/>
                  <p:pic>
                    <p:nvPicPr>
                      <p:cNvPr id="0" name="Picture 8"/>
                      <p:cNvPicPr/>
                      <p:nvPr/>
                    </p:nvPicPr>
                    <p:blipFill>
                      <a:blip r:embed="rId2"/>
                      <a:stretch>
                        <a:fillRect/>
                      </a:stretch>
                    </p:blipFill>
                    <p:spPr>
                      <a:xfrm>
                        <a:off x="2597150" y="1478915"/>
                        <a:ext cx="6736080" cy="3291205"/>
                      </a:xfrm>
                      <a:prstGeom prst="rect">
                        <a:avLst/>
                      </a:prstGeom>
                    </p:spPr>
                  </p:pic>
                </p:oleObj>
              </mc:Fallback>
            </mc:AlternateContent>
          </a:graphicData>
        </a:graphic>
      </p:graphicFrame>
      <p:graphicFrame>
        <p:nvGraphicFramePr>
          <p:cNvPr id="12" name="Object 11"/>
          <p:cNvGraphicFramePr>
            <a:graphicFrameLocks noChangeAspect="1"/>
          </p:cNvGraphicFramePr>
          <p:nvPr/>
        </p:nvGraphicFramePr>
        <p:xfrm>
          <a:off x="2554605" y="5009515"/>
          <a:ext cx="6746240" cy="1469390"/>
        </p:xfrm>
        <a:graphic>
          <a:graphicData uri="http://schemas.openxmlformats.org/presentationml/2006/ole">
            <mc:AlternateContent xmlns:mc="http://schemas.openxmlformats.org/markup-compatibility/2006">
              <mc:Choice xmlns:v="urn:schemas-microsoft-com:vml" Requires="v">
                <p:oleObj spid="_x0000_s13" name="" r:id="rId3" imgW="9401175" imgH="2047875" progId="Paint.Picture">
                  <p:embed/>
                </p:oleObj>
              </mc:Choice>
              <mc:Fallback>
                <p:oleObj name="" r:id="rId3" imgW="9401175" imgH="2047875" progId="Paint.Picture">
                  <p:embed/>
                  <p:pic>
                    <p:nvPicPr>
                      <p:cNvPr id="0" name="Picture 6"/>
                      <p:cNvPicPr/>
                      <p:nvPr/>
                    </p:nvPicPr>
                    <p:blipFill>
                      <a:blip r:embed="rId4"/>
                      <a:stretch>
                        <a:fillRect/>
                      </a:stretch>
                    </p:blipFill>
                    <p:spPr>
                      <a:xfrm>
                        <a:off x="2554605" y="5009515"/>
                        <a:ext cx="6746240" cy="1469390"/>
                      </a:xfrm>
                      <a:prstGeom prst="rect">
                        <a:avLst/>
                      </a:prstGeom>
                    </p:spPr>
                  </p:pic>
                </p:oleObj>
              </mc:Fallback>
            </mc:AlternateContent>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lgn="l"/>
            <a:r>
              <a:rPr lang="en-US" sz="3600" dirty="0"/>
              <a:t>Từ khóa:</a:t>
            </a:r>
            <a:endParaRPr lang="en-US" sz="3600" dirty="0"/>
          </a:p>
        </p:txBody>
      </p:sp>
      <p:sp>
        <p:nvSpPr>
          <p:cNvPr id="3" name="Content Placeholder 2"/>
          <p:cNvSpPr>
            <a:spLocks noGrp="1"/>
          </p:cNvSpPr>
          <p:nvPr>
            <p:ph sz="half" idx="1"/>
          </p:nvPr>
        </p:nvSpPr>
        <p:spPr/>
        <p:txBody>
          <a:bodyPr/>
          <a:lstStyle/>
          <a:p>
            <a:pPr marL="0" indent="0">
              <a:buNone/>
            </a:pPr>
            <a:endParaRPr lang="en-US" dirty="0" smtClean="0">
              <a:latin typeface="Courier New" panose="02070309020205020404" pitchFamily="49" charset="0"/>
              <a:cs typeface="Courier New" panose="02070309020205020404" pitchFamily="49" charset="0"/>
            </a:endParaRPr>
          </a:p>
          <a:p>
            <a:pPr marL="0" indent="0">
              <a:buNone/>
            </a:pP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fld>
            <a:endParaRPr lang="en-US" dirty="0"/>
          </a:p>
        </p:txBody>
      </p:sp>
      <p:graphicFrame>
        <p:nvGraphicFramePr>
          <p:cNvPr id="14" name="Content Placeholder 13"/>
          <p:cNvGraphicFramePr>
            <a:graphicFrameLocks noChangeAspect="1"/>
          </p:cNvGraphicFramePr>
          <p:nvPr>
            <p:ph sz="half" idx="2"/>
          </p:nvPr>
        </p:nvGraphicFramePr>
        <p:xfrm>
          <a:off x="3920490" y="1405890"/>
          <a:ext cx="4506595" cy="5315585"/>
        </p:xfrm>
        <a:graphic>
          <a:graphicData uri="http://schemas.openxmlformats.org/presentationml/2006/ole">
            <mc:AlternateContent xmlns:mc="http://schemas.openxmlformats.org/markup-compatibility/2006">
              <mc:Choice xmlns:v="urn:schemas-microsoft-com:vml" Requires="v">
                <p:oleObj spid="_x0000_s15" name="" r:id="rId1" imgW="4991100" imgH="5886450" progId="Paint.Picture">
                  <p:embed/>
                </p:oleObj>
              </mc:Choice>
              <mc:Fallback>
                <p:oleObj name="" r:id="rId1" imgW="4991100" imgH="5886450" progId="Paint.Picture">
                  <p:embed/>
                  <p:pic>
                    <p:nvPicPr>
                      <p:cNvPr id="0" name="Picture 14"/>
                      <p:cNvPicPr/>
                      <p:nvPr/>
                    </p:nvPicPr>
                    <p:blipFill>
                      <a:blip r:embed="rId2"/>
                      <a:stretch>
                        <a:fillRect/>
                      </a:stretch>
                    </p:blipFill>
                    <p:spPr>
                      <a:xfrm>
                        <a:off x="3920490" y="1405890"/>
                        <a:ext cx="4506595" cy="5315585"/>
                      </a:xfrm>
                      <a:prstGeom prst="rect">
                        <a:avLst/>
                      </a:prstGeom>
                    </p:spPr>
                  </p:pic>
                </p:oleObj>
              </mc:Fallback>
            </mc:AlternateContent>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562611"/>
            <a:ext cx="10972800" cy="567055"/>
          </a:xfrm>
          <a:prstGeom prst="rect">
            <a:avLst/>
          </a:prstGeom>
        </p:spPr>
        <p:txBody>
          <a:bodyPr vert="horz" wrap="square" lIns="0" tIns="13335" rIns="0" bIns="0" rtlCol="0">
            <a:spAutoFit/>
          </a:bodyPr>
          <a:lstStyle/>
          <a:p>
            <a:pPr marL="12700" algn="l">
              <a:lnSpc>
                <a:spcPct val="100000"/>
              </a:lnSpc>
              <a:spcBef>
                <a:spcPts val="105"/>
              </a:spcBef>
            </a:pPr>
            <a:r>
              <a:rPr lang="en-US" sz="3600" spc="100" dirty="0"/>
              <a:t>	Nhập dữ liệu từ bàn phím</a:t>
            </a:r>
            <a:endParaRPr lang="en-US" sz="3600" spc="165" dirty="0"/>
          </a:p>
        </p:txBody>
      </p:sp>
      <p:sp>
        <p:nvSpPr>
          <p:cNvPr id="5" name="object 5"/>
          <p:cNvSpPr txBox="1"/>
          <p:nvPr/>
        </p:nvSpPr>
        <p:spPr>
          <a:xfrm>
            <a:off x="10303764" y="6396240"/>
            <a:ext cx="268605" cy="221615"/>
          </a:xfrm>
          <a:prstGeom prst="rect">
            <a:avLst/>
          </a:prstGeom>
        </p:spPr>
        <p:txBody>
          <a:bodyPr vert="horz" wrap="square" lIns="0" tIns="6350" rIns="0" bIns="0" rtlCol="0">
            <a:spAutoFit/>
          </a:bodyPr>
          <a:lstStyle/>
          <a:p>
            <a:pPr marL="38100">
              <a:lnSpc>
                <a:spcPct val="100000"/>
              </a:lnSpc>
              <a:spcBef>
                <a:spcPts val="50"/>
              </a:spcBef>
            </a:pPr>
            <a:fld id="{81D60167-4931-47E6-BA6A-407CBD079E47}" type="slidenum">
              <a:rPr sz="1400" spc="-90" dirty="0">
                <a:solidFill>
                  <a:srgbClr val="FFFFFF"/>
                </a:solidFill>
                <a:latin typeface="Verdana" panose="020B0604030504040204"/>
                <a:cs typeface="Verdana" panose="020B0604030504040204"/>
              </a:rPr>
            </a:fld>
            <a:endParaRPr sz="1400">
              <a:latin typeface="Verdana" panose="020B0604030504040204"/>
              <a:cs typeface="Verdana" panose="020B0604030504040204"/>
            </a:endParaRPr>
          </a:p>
        </p:txBody>
      </p:sp>
      <p:graphicFrame>
        <p:nvGraphicFramePr>
          <p:cNvPr id="9" name="Content Placeholder 8"/>
          <p:cNvGraphicFramePr>
            <a:graphicFrameLocks noChangeAspect="1"/>
          </p:cNvGraphicFramePr>
          <p:nvPr>
            <p:ph idx="1"/>
          </p:nvPr>
        </p:nvGraphicFramePr>
        <p:xfrm>
          <a:off x="1787525" y="1442085"/>
          <a:ext cx="9946005" cy="5175885"/>
        </p:xfrm>
        <a:graphic>
          <a:graphicData uri="http://schemas.openxmlformats.org/presentationml/2006/ole">
            <mc:AlternateContent xmlns:mc="http://schemas.openxmlformats.org/markup-compatibility/2006">
              <mc:Choice xmlns:v="urn:schemas-microsoft-com:vml" Requires="v">
                <p:oleObj spid="_x0000_s10" name="" r:id="rId1" imgW="8420100" imgH="4381500" progId="Paint.Picture">
                  <p:embed/>
                </p:oleObj>
              </mc:Choice>
              <mc:Fallback>
                <p:oleObj name="" r:id="rId1" imgW="8420100" imgH="4381500" progId="Paint.Picture">
                  <p:embed/>
                  <p:pic>
                    <p:nvPicPr>
                      <p:cNvPr id="0" name="Picture 9"/>
                      <p:cNvPicPr/>
                      <p:nvPr/>
                    </p:nvPicPr>
                    <p:blipFill>
                      <a:blip r:embed="rId2"/>
                      <a:stretch>
                        <a:fillRect/>
                      </a:stretch>
                    </p:blipFill>
                    <p:spPr>
                      <a:xfrm>
                        <a:off x="1787525" y="1442085"/>
                        <a:ext cx="9946005" cy="5175885"/>
                      </a:xfrm>
                      <a:prstGeom prst="rect">
                        <a:avLst/>
                      </a:prstGeom>
                    </p:spPr>
                  </p:pic>
                </p:oleObj>
              </mc:Fallback>
            </mc:AlternateContent>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562611"/>
            <a:ext cx="10972800" cy="567055"/>
          </a:xfrm>
          <a:prstGeom prst="rect">
            <a:avLst/>
          </a:prstGeom>
        </p:spPr>
        <p:txBody>
          <a:bodyPr vert="horz" wrap="square" lIns="0" tIns="13335" rIns="0" bIns="0" rtlCol="0">
            <a:spAutoFit/>
          </a:bodyPr>
          <a:lstStyle/>
          <a:p>
            <a:pPr marL="12700" algn="l">
              <a:lnSpc>
                <a:spcPct val="100000"/>
              </a:lnSpc>
              <a:spcBef>
                <a:spcPts val="105"/>
              </a:spcBef>
            </a:pPr>
            <a:r>
              <a:rPr lang="en-US" sz="3600" spc="100" dirty="0"/>
              <a:t>	Nhập dữ liệu từ bàn phím</a:t>
            </a:r>
            <a:endParaRPr lang="en-US" sz="3600" spc="165" dirty="0"/>
          </a:p>
        </p:txBody>
      </p:sp>
      <p:sp>
        <p:nvSpPr>
          <p:cNvPr id="5" name="object 5"/>
          <p:cNvSpPr txBox="1"/>
          <p:nvPr/>
        </p:nvSpPr>
        <p:spPr>
          <a:xfrm>
            <a:off x="10303764" y="6396240"/>
            <a:ext cx="268605" cy="221615"/>
          </a:xfrm>
          <a:prstGeom prst="rect">
            <a:avLst/>
          </a:prstGeom>
        </p:spPr>
        <p:txBody>
          <a:bodyPr vert="horz" wrap="square" lIns="0" tIns="6350" rIns="0" bIns="0" rtlCol="0">
            <a:spAutoFit/>
          </a:bodyPr>
          <a:lstStyle/>
          <a:p>
            <a:pPr marL="38100">
              <a:lnSpc>
                <a:spcPct val="100000"/>
              </a:lnSpc>
              <a:spcBef>
                <a:spcPts val="50"/>
              </a:spcBef>
            </a:pPr>
            <a:fld id="{81D60167-4931-47E6-BA6A-407CBD079E47}" type="slidenum">
              <a:rPr sz="1400" spc="-90" dirty="0">
                <a:solidFill>
                  <a:srgbClr val="FFFFFF"/>
                </a:solidFill>
                <a:latin typeface="Verdana" panose="020B0604030504040204"/>
                <a:cs typeface="Verdana" panose="020B0604030504040204"/>
              </a:rPr>
            </a:fld>
            <a:endParaRPr sz="1400">
              <a:latin typeface="Verdana" panose="020B0604030504040204"/>
              <a:cs typeface="Verdana" panose="020B0604030504040204"/>
            </a:endParaRPr>
          </a:p>
        </p:txBody>
      </p:sp>
      <p:graphicFrame>
        <p:nvGraphicFramePr>
          <p:cNvPr id="6" name="Content Placeholder 5"/>
          <p:cNvGraphicFramePr/>
          <p:nvPr>
            <p:ph idx="1"/>
          </p:nvPr>
        </p:nvGraphicFramePr>
        <p:xfrm>
          <a:off x="1607820" y="1506855"/>
          <a:ext cx="9836150" cy="4889500"/>
        </p:xfrm>
        <a:graphic>
          <a:graphicData uri="http://schemas.openxmlformats.org/presentationml/2006/ole">
            <mc:AlternateContent xmlns:mc="http://schemas.openxmlformats.org/markup-compatibility/2006">
              <mc:Choice xmlns:v="urn:schemas-microsoft-com:vml" Requires="v">
                <p:oleObj spid="_x0000_s7" name="" r:id="rId1" imgW="8305800" imgH="3609975" progId="Paint.Picture">
                  <p:embed/>
                </p:oleObj>
              </mc:Choice>
              <mc:Fallback>
                <p:oleObj name="" r:id="rId1" imgW="8305800" imgH="3609975" progId="Paint.Picture">
                  <p:embed/>
                  <p:pic>
                    <p:nvPicPr>
                      <p:cNvPr id="0" name="Picture 6"/>
                      <p:cNvPicPr/>
                      <p:nvPr/>
                    </p:nvPicPr>
                    <p:blipFill>
                      <a:blip r:embed="rId2"/>
                      <a:stretch>
                        <a:fillRect/>
                      </a:stretch>
                    </p:blipFill>
                    <p:spPr>
                      <a:xfrm>
                        <a:off x="1607820" y="1506855"/>
                        <a:ext cx="9836150" cy="4889500"/>
                      </a:xfrm>
                      <a:prstGeom prst="rect">
                        <a:avLst/>
                      </a:prstGeom>
                    </p:spPr>
                  </p:pic>
                </p:oleObj>
              </mc:Fallback>
            </mc:AlternateContent>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lgn="l"/>
            <a:r>
              <a:rPr lang="en-US" sz="3600" dirty="0"/>
              <a:t>Các kiểu biến:</a:t>
            </a:r>
            <a:endParaRPr lang="en-US" sz="3600" dirty="0"/>
          </a:p>
        </p:txBody>
      </p:sp>
      <p:sp>
        <p:nvSpPr>
          <p:cNvPr id="3" name="Content Placeholder 2"/>
          <p:cNvSpPr>
            <a:spLocks noGrp="1"/>
          </p:cNvSpPr>
          <p:nvPr>
            <p:ph sz="half" idx="1"/>
          </p:nvPr>
        </p:nvSpPr>
        <p:spPr/>
        <p:txBody>
          <a:bodyPr/>
          <a:lstStyle/>
          <a:p>
            <a:pPr marL="0" indent="0">
              <a:buNone/>
            </a:pPr>
            <a:endParaRPr lang="en-US" dirty="0" smtClean="0">
              <a:latin typeface="Courier New" panose="02070309020205020404" pitchFamily="49" charset="0"/>
              <a:cs typeface="Courier New" panose="02070309020205020404" pitchFamily="49" charset="0"/>
            </a:endParaRPr>
          </a:p>
          <a:p>
            <a:pPr marL="0" indent="0">
              <a:buNone/>
            </a:pP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fld>
            <a:endParaRPr lang="en-US" dirty="0"/>
          </a:p>
        </p:txBody>
      </p:sp>
      <p:graphicFrame>
        <p:nvGraphicFramePr>
          <p:cNvPr id="8" name="Content Placeholder 7"/>
          <p:cNvGraphicFramePr>
            <a:graphicFrameLocks noChangeAspect="1"/>
          </p:cNvGraphicFramePr>
          <p:nvPr>
            <p:ph sz="half" idx="2"/>
          </p:nvPr>
        </p:nvGraphicFramePr>
        <p:xfrm>
          <a:off x="2845435" y="1424940"/>
          <a:ext cx="6780530" cy="5296535"/>
        </p:xfrm>
        <a:graphic>
          <a:graphicData uri="http://schemas.openxmlformats.org/presentationml/2006/ole">
            <mc:AlternateContent xmlns:mc="http://schemas.openxmlformats.org/markup-compatibility/2006">
              <mc:Choice xmlns:v="urn:schemas-microsoft-com:vml" Requires="v">
                <p:oleObj spid="_x0000_s9" name="" r:id="rId1" imgW="4543425" imgH="4314825" progId="Paint.Picture">
                  <p:embed/>
                </p:oleObj>
              </mc:Choice>
              <mc:Fallback>
                <p:oleObj name="" r:id="rId1" imgW="4543425" imgH="4314825" progId="Paint.Picture">
                  <p:embed/>
                  <p:pic>
                    <p:nvPicPr>
                      <p:cNvPr id="0" name="Picture 8"/>
                      <p:cNvPicPr/>
                      <p:nvPr/>
                    </p:nvPicPr>
                    <p:blipFill>
                      <a:blip r:embed="rId2"/>
                      <a:stretch>
                        <a:fillRect/>
                      </a:stretch>
                    </p:blipFill>
                    <p:spPr>
                      <a:xfrm>
                        <a:off x="2845435" y="1424940"/>
                        <a:ext cx="6780530" cy="5296535"/>
                      </a:xfrm>
                      <a:prstGeom prst="rect">
                        <a:avLst/>
                      </a:prstGeom>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85925" y="377825"/>
            <a:ext cx="4895850" cy="690245"/>
          </a:xfrm>
          <a:prstGeom prst="rect">
            <a:avLst/>
          </a:prstGeom>
        </p:spPr>
        <p:txBody>
          <a:bodyPr vert="horz" wrap="square" lIns="0" tIns="13335" rIns="0" bIns="0" rtlCol="0">
            <a:spAutoFit/>
          </a:bodyPr>
          <a:lstStyle/>
          <a:p>
            <a:pPr marL="12700" algn="l">
              <a:lnSpc>
                <a:spcPct val="100000"/>
              </a:lnSpc>
              <a:spcBef>
                <a:spcPts val="105"/>
              </a:spcBef>
            </a:pPr>
            <a:r>
              <a:rPr spc="225" dirty="0"/>
              <a:t>Java</a:t>
            </a:r>
            <a:r>
              <a:rPr spc="-415" dirty="0"/>
              <a:t> </a:t>
            </a:r>
            <a:r>
              <a:rPr spc="50" dirty="0"/>
              <a:t>platform</a:t>
            </a:r>
            <a:endParaRPr spc="50" dirty="0"/>
          </a:p>
        </p:txBody>
      </p:sp>
      <p:sp>
        <p:nvSpPr>
          <p:cNvPr id="3" name="object 3"/>
          <p:cNvSpPr txBox="1"/>
          <p:nvPr/>
        </p:nvSpPr>
        <p:spPr>
          <a:xfrm>
            <a:off x="1203325" y="1187450"/>
            <a:ext cx="10352405" cy="5930900"/>
          </a:xfrm>
          <a:prstGeom prst="rect">
            <a:avLst/>
          </a:prstGeom>
        </p:spPr>
        <p:txBody>
          <a:bodyPr vert="horz" wrap="square" lIns="0" tIns="129539" rIns="0" bIns="0" rtlCol="0">
            <a:spAutoFit/>
          </a:bodyPr>
          <a:lstStyle/>
          <a:p>
            <a:pPr marL="286385" indent="-274320">
              <a:lnSpc>
                <a:spcPct val="100000"/>
              </a:lnSpc>
              <a:spcBef>
                <a:spcPts val="1020"/>
              </a:spcBef>
              <a:buChar char="•"/>
              <a:tabLst>
                <a:tab pos="286385" algn="l"/>
                <a:tab pos="287020" algn="l"/>
              </a:tabLst>
            </a:pPr>
            <a:r>
              <a:rPr lang="en-US" sz="2800">
                <a:latin typeface="Arial" panose="020B0604020202020204"/>
                <a:cs typeface="Arial" panose="020B0604020202020204"/>
              </a:rPr>
              <a:t>Platform (Nền tảng) là một nhóm các công nghệ được sử dụng làm cơ sở cho các ứng dụng, quy trình hoặc công nghệ khác phát triển tiếp.</a:t>
            </a:r>
            <a:endParaRPr lang="en-US" sz="2800">
              <a:latin typeface="Arial" panose="020B0604020202020204"/>
              <a:cs typeface="Arial" panose="020B0604020202020204"/>
            </a:endParaRPr>
          </a:p>
          <a:p>
            <a:pPr marL="12065" indent="0">
              <a:lnSpc>
                <a:spcPct val="100000"/>
              </a:lnSpc>
              <a:spcBef>
                <a:spcPts val="1020"/>
              </a:spcBef>
              <a:buNone/>
              <a:tabLst>
                <a:tab pos="286385" algn="l"/>
                <a:tab pos="287020" algn="l"/>
              </a:tabLst>
            </a:pPr>
            <a:endParaRPr lang="en-US" sz="2800">
              <a:latin typeface="Arial" panose="020B0604020202020204"/>
              <a:cs typeface="Arial" panose="020B0604020202020204"/>
            </a:endParaRPr>
          </a:p>
          <a:p>
            <a:pPr marL="286385" indent="-274320">
              <a:lnSpc>
                <a:spcPct val="100000"/>
              </a:lnSpc>
              <a:spcBef>
                <a:spcPts val="1020"/>
              </a:spcBef>
              <a:buChar char="•"/>
              <a:tabLst>
                <a:tab pos="286385" algn="l"/>
                <a:tab pos="287020" algn="l"/>
              </a:tabLst>
            </a:pPr>
            <a:r>
              <a:rPr lang="en-US" sz="2800">
                <a:latin typeface="Arial" panose="020B0604020202020204"/>
                <a:cs typeface="Arial" panose="020B0604020202020204"/>
                <a:sym typeface="+mn-ea"/>
              </a:rPr>
              <a:t>Java </a:t>
            </a:r>
            <a:r>
              <a:rPr sz="2800" spc="5" dirty="0">
                <a:solidFill>
                  <a:srgbClr val="585858"/>
                </a:solidFill>
                <a:latin typeface="Arial" panose="020B0604020202020204"/>
                <a:cs typeface="Arial" panose="020B0604020202020204"/>
                <a:sym typeface="+mn-ea"/>
              </a:rPr>
              <a:t>Platform</a:t>
            </a:r>
            <a:r>
              <a:rPr lang="en-US" sz="2800" spc="5" dirty="0">
                <a:solidFill>
                  <a:srgbClr val="585858"/>
                </a:solidFill>
                <a:latin typeface="Arial" panose="020B0604020202020204"/>
                <a:cs typeface="Arial" panose="020B0604020202020204"/>
                <a:sym typeface="+mn-ea"/>
              </a:rPr>
              <a:t>:</a:t>
            </a:r>
            <a:endParaRPr lang="en-US" sz="2800">
              <a:latin typeface="Arial" panose="020B0604020202020204"/>
              <a:cs typeface="Arial" panose="020B0604020202020204"/>
            </a:endParaRPr>
          </a:p>
          <a:p>
            <a:pPr marL="12065" indent="0">
              <a:lnSpc>
                <a:spcPct val="100000"/>
              </a:lnSpc>
              <a:spcBef>
                <a:spcPts val="1020"/>
              </a:spcBef>
              <a:buNone/>
              <a:tabLst>
                <a:tab pos="286385" algn="l"/>
                <a:tab pos="287020" algn="l"/>
              </a:tabLst>
            </a:pPr>
            <a:r>
              <a:rPr lang="en-US" sz="2800" spc="5" dirty="0">
                <a:solidFill>
                  <a:srgbClr val="585858"/>
                </a:solidFill>
                <a:latin typeface="Arial" panose="020B0604020202020204"/>
                <a:cs typeface="Arial" panose="020B0604020202020204"/>
                <a:sym typeface="+mn-ea"/>
              </a:rPr>
              <a:t>			 - L</a:t>
            </a:r>
            <a:r>
              <a:rPr sz="2800">
                <a:latin typeface="Arial" panose="020B0604020202020204"/>
                <a:cs typeface="Arial" panose="020B0604020202020204"/>
              </a:rPr>
              <a:t>à một tập hợp các chương trình giúp phát triển và chạy các chương trình được viết bằng ngôn ngữ lập trình Java.</a:t>
            </a:r>
            <a:r>
              <a:rPr lang="en-US" sz="2800">
                <a:latin typeface="Arial" panose="020B0604020202020204"/>
                <a:cs typeface="Arial" panose="020B0604020202020204"/>
              </a:rPr>
              <a:t> </a:t>
            </a:r>
            <a:endParaRPr lang="en-US" sz="2800">
              <a:latin typeface="Arial" panose="020B0604020202020204"/>
              <a:cs typeface="Arial" panose="020B0604020202020204"/>
            </a:endParaRPr>
          </a:p>
          <a:p>
            <a:pPr marL="12065" indent="0">
              <a:lnSpc>
                <a:spcPct val="100000"/>
              </a:lnSpc>
              <a:spcBef>
                <a:spcPts val="1020"/>
              </a:spcBef>
              <a:buNone/>
              <a:tabLst>
                <a:tab pos="286385" algn="l"/>
                <a:tab pos="287020" algn="l"/>
              </a:tabLst>
            </a:pPr>
            <a:r>
              <a:rPr lang="en-US" sz="2800" spc="-105" dirty="0">
                <a:solidFill>
                  <a:srgbClr val="585858"/>
                </a:solidFill>
                <a:latin typeface="Arial" panose="020B0604020202020204"/>
                <a:cs typeface="Arial" panose="020B0604020202020204"/>
              </a:rPr>
              <a:t>			</a:t>
            </a:r>
            <a:endParaRPr lang="en-US" sz="2800" spc="-105" dirty="0">
              <a:solidFill>
                <a:srgbClr val="585858"/>
              </a:solidFill>
              <a:latin typeface="Arial" panose="020B0604020202020204"/>
              <a:cs typeface="Arial" panose="020B0604020202020204"/>
            </a:endParaRPr>
          </a:p>
          <a:p>
            <a:pPr marL="12065" indent="0">
              <a:lnSpc>
                <a:spcPct val="100000"/>
              </a:lnSpc>
              <a:spcBef>
                <a:spcPts val="1020"/>
              </a:spcBef>
              <a:buNone/>
              <a:tabLst>
                <a:tab pos="286385" algn="l"/>
                <a:tab pos="287020" algn="l"/>
              </a:tabLst>
            </a:pPr>
            <a:r>
              <a:rPr lang="en-US" sz="2800" spc="-105" dirty="0">
                <a:solidFill>
                  <a:srgbClr val="585858"/>
                </a:solidFill>
                <a:latin typeface="Arial" panose="020B0604020202020204"/>
                <a:cs typeface="Arial" panose="020B0604020202020204"/>
              </a:rPr>
              <a:t>			- </a:t>
            </a:r>
            <a:r>
              <a:rPr sz="2800" spc="-105" dirty="0">
                <a:solidFill>
                  <a:srgbClr val="585858"/>
                </a:solidFill>
                <a:latin typeface="Arial" panose="020B0604020202020204"/>
                <a:cs typeface="Arial" panose="020B0604020202020204"/>
              </a:rPr>
              <a:t>Được </a:t>
            </a:r>
            <a:r>
              <a:rPr sz="2800" spc="-70" dirty="0">
                <a:solidFill>
                  <a:srgbClr val="585858"/>
                </a:solidFill>
                <a:latin typeface="Arial" panose="020B0604020202020204"/>
                <a:cs typeface="Arial" panose="020B0604020202020204"/>
              </a:rPr>
              <a:t>xây </a:t>
            </a:r>
            <a:r>
              <a:rPr sz="2800" spc="-5" dirty="0">
                <a:solidFill>
                  <a:srgbClr val="585858"/>
                </a:solidFill>
                <a:latin typeface="Arial" panose="020B0604020202020204"/>
                <a:cs typeface="Arial" panose="020B0604020202020204"/>
              </a:rPr>
              <a:t>dựng </a:t>
            </a:r>
            <a:r>
              <a:rPr sz="2800" dirty="0">
                <a:solidFill>
                  <a:srgbClr val="585858"/>
                </a:solidFill>
                <a:latin typeface="Arial" panose="020B0604020202020204"/>
                <a:cs typeface="Arial" panose="020B0604020202020204"/>
              </a:rPr>
              <a:t>để </a:t>
            </a:r>
            <a:r>
              <a:rPr sz="2800" spc="25" dirty="0">
                <a:solidFill>
                  <a:srgbClr val="585858"/>
                </a:solidFill>
                <a:latin typeface="Arial" panose="020B0604020202020204"/>
                <a:cs typeface="Arial" panose="020B0604020202020204"/>
              </a:rPr>
              <a:t>phát </a:t>
            </a:r>
            <a:r>
              <a:rPr sz="2800" spc="30" dirty="0">
                <a:solidFill>
                  <a:srgbClr val="585858"/>
                </a:solidFill>
                <a:latin typeface="Arial" panose="020B0604020202020204"/>
                <a:cs typeface="Arial" panose="020B0604020202020204"/>
              </a:rPr>
              <a:t>triển </a:t>
            </a:r>
            <a:r>
              <a:rPr sz="2800" spc="-85" dirty="0">
                <a:solidFill>
                  <a:srgbClr val="585858"/>
                </a:solidFill>
                <a:latin typeface="Arial" panose="020B0604020202020204"/>
                <a:cs typeface="Arial" panose="020B0604020202020204"/>
              </a:rPr>
              <a:t>các </a:t>
            </a:r>
            <a:r>
              <a:rPr sz="2800" spc="-25" dirty="0">
                <a:solidFill>
                  <a:srgbClr val="585858"/>
                </a:solidFill>
                <a:latin typeface="Arial" panose="020B0604020202020204"/>
                <a:cs typeface="Arial" panose="020B0604020202020204"/>
              </a:rPr>
              <a:t>ứng  </a:t>
            </a:r>
            <a:r>
              <a:rPr sz="2800" spc="45" dirty="0">
                <a:solidFill>
                  <a:srgbClr val="585858"/>
                </a:solidFill>
                <a:latin typeface="Arial" panose="020B0604020202020204"/>
                <a:cs typeface="Arial" panose="020B0604020202020204"/>
              </a:rPr>
              <a:t>dụng </a:t>
            </a:r>
            <a:r>
              <a:rPr sz="2800" spc="-90" dirty="0">
                <a:solidFill>
                  <a:srgbClr val="585858"/>
                </a:solidFill>
                <a:latin typeface="Arial" panose="020B0604020202020204"/>
                <a:cs typeface="Arial" panose="020B0604020202020204"/>
              </a:rPr>
              <a:t>và </a:t>
            </a:r>
            <a:r>
              <a:rPr sz="2800" dirty="0">
                <a:solidFill>
                  <a:srgbClr val="585858"/>
                </a:solidFill>
                <a:latin typeface="Arial" panose="020B0604020202020204"/>
                <a:cs typeface="Arial" panose="020B0604020202020204"/>
              </a:rPr>
              <a:t>phân </a:t>
            </a:r>
            <a:r>
              <a:rPr sz="2800" spc="45" dirty="0">
                <a:solidFill>
                  <a:srgbClr val="585858"/>
                </a:solidFill>
                <a:latin typeface="Arial" panose="020B0604020202020204"/>
                <a:cs typeface="Arial" panose="020B0604020202020204"/>
              </a:rPr>
              <a:t>phối </a:t>
            </a:r>
            <a:r>
              <a:rPr sz="2800" spc="20" dirty="0">
                <a:solidFill>
                  <a:srgbClr val="585858"/>
                </a:solidFill>
                <a:latin typeface="Arial" panose="020B0604020202020204"/>
                <a:cs typeface="Arial" panose="020B0604020202020204"/>
              </a:rPr>
              <a:t>trên </a:t>
            </a:r>
            <a:r>
              <a:rPr sz="2800" spc="55" dirty="0">
                <a:solidFill>
                  <a:srgbClr val="585858"/>
                </a:solidFill>
                <a:latin typeface="Arial" panose="020B0604020202020204"/>
                <a:cs typeface="Arial" panose="020B0604020202020204"/>
              </a:rPr>
              <a:t>môi </a:t>
            </a:r>
            <a:r>
              <a:rPr sz="2800" spc="-5" dirty="0">
                <a:solidFill>
                  <a:srgbClr val="585858"/>
                </a:solidFill>
                <a:latin typeface="Arial" panose="020B0604020202020204"/>
                <a:cs typeface="Arial" panose="020B0604020202020204"/>
              </a:rPr>
              <a:t>trường</a:t>
            </a:r>
            <a:r>
              <a:rPr sz="2800" spc="-235" dirty="0">
                <a:solidFill>
                  <a:srgbClr val="585858"/>
                </a:solidFill>
                <a:latin typeface="Arial" panose="020B0604020202020204"/>
                <a:cs typeface="Arial" panose="020B0604020202020204"/>
              </a:rPr>
              <a:t> </a:t>
            </a:r>
            <a:r>
              <a:rPr sz="2800" spc="-15" dirty="0">
                <a:solidFill>
                  <a:srgbClr val="585858"/>
                </a:solidFill>
                <a:latin typeface="Arial" panose="020B0604020202020204"/>
                <a:cs typeface="Arial" panose="020B0604020202020204"/>
              </a:rPr>
              <a:t>đa  </a:t>
            </a:r>
            <a:r>
              <a:rPr sz="2800" spc="-10" dirty="0">
                <a:solidFill>
                  <a:srgbClr val="585858"/>
                </a:solidFill>
                <a:latin typeface="Arial" panose="020B0604020202020204"/>
                <a:cs typeface="Arial" panose="020B0604020202020204"/>
              </a:rPr>
              <a:t>nền </a:t>
            </a:r>
            <a:r>
              <a:rPr sz="2800" spc="-80" dirty="0">
                <a:solidFill>
                  <a:srgbClr val="585858"/>
                </a:solidFill>
                <a:latin typeface="Arial" panose="020B0604020202020204"/>
                <a:cs typeface="Arial" panose="020B0604020202020204"/>
              </a:rPr>
              <a:t>(các </a:t>
            </a:r>
            <a:r>
              <a:rPr sz="2800" spc="-50" dirty="0">
                <a:solidFill>
                  <a:srgbClr val="585858"/>
                </a:solidFill>
                <a:latin typeface="Arial" panose="020B0604020202020204"/>
                <a:cs typeface="Arial" panose="020B0604020202020204"/>
              </a:rPr>
              <a:t>HĐH, </a:t>
            </a:r>
            <a:r>
              <a:rPr sz="2800" spc="10" dirty="0">
                <a:solidFill>
                  <a:srgbClr val="585858"/>
                </a:solidFill>
                <a:latin typeface="Arial" panose="020B0604020202020204"/>
                <a:cs typeface="Arial" panose="020B0604020202020204"/>
              </a:rPr>
              <a:t>điện </a:t>
            </a:r>
            <a:r>
              <a:rPr sz="2800" spc="5" dirty="0">
                <a:solidFill>
                  <a:srgbClr val="585858"/>
                </a:solidFill>
                <a:latin typeface="Arial" panose="020B0604020202020204"/>
                <a:cs typeface="Arial" panose="020B0604020202020204"/>
              </a:rPr>
              <a:t>thoại, </a:t>
            </a:r>
            <a:r>
              <a:rPr sz="2800" spc="50" dirty="0">
                <a:solidFill>
                  <a:srgbClr val="585858"/>
                </a:solidFill>
                <a:latin typeface="Arial" panose="020B0604020202020204"/>
                <a:cs typeface="Arial" panose="020B0604020202020204"/>
              </a:rPr>
              <a:t>thiết bị  </a:t>
            </a:r>
            <a:r>
              <a:rPr sz="2800" spc="5" dirty="0">
                <a:solidFill>
                  <a:srgbClr val="585858"/>
                </a:solidFill>
                <a:latin typeface="Arial" panose="020B0604020202020204"/>
                <a:cs typeface="Arial" panose="020B0604020202020204"/>
              </a:rPr>
              <a:t>nhúng, </a:t>
            </a:r>
            <a:r>
              <a:rPr sz="2800" spc="-10" dirty="0">
                <a:solidFill>
                  <a:srgbClr val="585858"/>
                </a:solidFill>
                <a:latin typeface="Arial" panose="020B0604020202020204"/>
                <a:cs typeface="Arial" panose="020B0604020202020204"/>
              </a:rPr>
              <a:t>enterprise</a:t>
            </a:r>
            <a:r>
              <a:rPr sz="2800" spc="-30" dirty="0">
                <a:solidFill>
                  <a:srgbClr val="585858"/>
                </a:solidFill>
                <a:latin typeface="Arial" panose="020B0604020202020204"/>
                <a:cs typeface="Arial" panose="020B0604020202020204"/>
              </a:rPr>
              <a:t> </a:t>
            </a:r>
            <a:r>
              <a:rPr sz="2800" spc="-125" dirty="0">
                <a:solidFill>
                  <a:srgbClr val="585858"/>
                </a:solidFill>
                <a:latin typeface="Arial" panose="020B0604020202020204"/>
                <a:cs typeface="Arial" panose="020B0604020202020204"/>
              </a:rPr>
              <a:t>server…</a:t>
            </a:r>
            <a:endParaRPr sz="2800" spc="-125" dirty="0">
              <a:solidFill>
                <a:srgbClr val="585858"/>
              </a:solidFill>
              <a:latin typeface="Arial" panose="020B0604020202020204"/>
              <a:cs typeface="Arial" panose="020B0604020202020204"/>
            </a:endParaRPr>
          </a:p>
          <a:p>
            <a:pPr marL="560705" marR="441960" lvl="1" indent="-228600">
              <a:lnSpc>
                <a:spcPts val="2160"/>
              </a:lnSpc>
              <a:spcBef>
                <a:spcPts val="1025"/>
              </a:spcBef>
              <a:buChar char="•"/>
              <a:tabLst>
                <a:tab pos="560705" algn="l"/>
                <a:tab pos="561340" algn="l"/>
              </a:tabLst>
            </a:pPr>
            <a:endParaRPr sz="2800">
              <a:latin typeface="Arial" panose="020B0604020202020204"/>
              <a:cs typeface="Arial" panose="020B0604020202020204"/>
            </a:endParaRPr>
          </a:p>
        </p:txBody>
      </p:sp>
      <p:sp>
        <p:nvSpPr>
          <p:cNvPr id="5" name="object 5"/>
          <p:cNvSpPr txBox="1"/>
          <p:nvPr/>
        </p:nvSpPr>
        <p:spPr>
          <a:xfrm>
            <a:off x="10351007" y="6396240"/>
            <a:ext cx="178435" cy="221615"/>
          </a:xfrm>
          <a:prstGeom prst="rect">
            <a:avLst/>
          </a:prstGeom>
        </p:spPr>
        <p:txBody>
          <a:bodyPr vert="horz" wrap="square" lIns="0" tIns="6350" rIns="0" bIns="0" rtlCol="0">
            <a:spAutoFit/>
          </a:bodyPr>
          <a:lstStyle/>
          <a:p>
            <a:pPr marL="38100">
              <a:lnSpc>
                <a:spcPct val="100000"/>
              </a:lnSpc>
              <a:spcBef>
                <a:spcPts val="50"/>
              </a:spcBef>
            </a:pPr>
            <a:fld id="{81D60167-4931-47E6-BA6A-407CBD079E47}" type="slidenum">
              <a:rPr sz="1400" spc="-90" dirty="0">
                <a:solidFill>
                  <a:srgbClr val="FFFFFF"/>
                </a:solidFill>
                <a:latin typeface="Verdana" panose="020B0604030504040204"/>
                <a:cs typeface="Verdana" panose="020B0604030504040204"/>
              </a:rPr>
            </a:fld>
            <a:endParaRPr sz="1400">
              <a:latin typeface="Verdana" panose="020B0604030504040204"/>
              <a:cs typeface="Verdana" panose="020B0604030504040204"/>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indent="0" algn="l"/>
            <a:r>
              <a:rPr lang="en-US" sz="3600" dirty="0">
                <a:sym typeface="+mn-ea"/>
              </a:rPr>
              <a:t>Các kiểu biến:</a:t>
            </a:r>
            <a:br>
              <a:rPr lang="en-US" sz="3600" dirty="0"/>
            </a:br>
            <a:endParaRPr lang="en-US" sz="3600" dirty="0"/>
          </a:p>
        </p:txBody>
      </p:sp>
      <p:sp>
        <p:nvSpPr>
          <p:cNvPr id="3" name="Content Placeholder 2"/>
          <p:cNvSpPr>
            <a:spLocks noGrp="1"/>
          </p:cNvSpPr>
          <p:nvPr>
            <p:ph sz="half" idx="1"/>
          </p:nvPr>
        </p:nvSpPr>
        <p:spPr/>
        <p:txBody>
          <a:bodyPr/>
          <a:lstStyle/>
          <a:p>
            <a:pPr marL="0" indent="0">
              <a:buNone/>
            </a:pPr>
            <a:endParaRPr lang="en-US" dirty="0" smtClean="0">
              <a:latin typeface="Courier New" panose="02070309020205020404" pitchFamily="49" charset="0"/>
              <a:cs typeface="Courier New" panose="02070309020205020404" pitchFamily="49" charset="0"/>
            </a:endParaRPr>
          </a:p>
          <a:p>
            <a:pPr marL="0" indent="0">
              <a:buNone/>
            </a:pP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fld>
            <a:endParaRPr lang="en-US" dirty="0"/>
          </a:p>
        </p:txBody>
      </p:sp>
      <p:graphicFrame>
        <p:nvGraphicFramePr>
          <p:cNvPr id="8" name="Content Placeholder 7"/>
          <p:cNvGraphicFramePr>
            <a:graphicFrameLocks noChangeAspect="1"/>
          </p:cNvGraphicFramePr>
          <p:nvPr>
            <p:ph sz="half" idx="2"/>
          </p:nvPr>
        </p:nvGraphicFramePr>
        <p:xfrm>
          <a:off x="2268220" y="1417955"/>
          <a:ext cx="7332980" cy="5289550"/>
        </p:xfrm>
        <a:graphic>
          <a:graphicData uri="http://schemas.openxmlformats.org/presentationml/2006/ole">
            <mc:AlternateContent xmlns:mc="http://schemas.openxmlformats.org/markup-compatibility/2006">
              <mc:Choice xmlns:v="urn:schemas-microsoft-com:vml" Requires="v">
                <p:oleObj spid="_x0000_s9" name="" r:id="rId1" imgW="6667500" imgH="4810125" progId="Paint.Picture">
                  <p:embed/>
                </p:oleObj>
              </mc:Choice>
              <mc:Fallback>
                <p:oleObj name="" r:id="rId1" imgW="6667500" imgH="4810125" progId="Paint.Picture">
                  <p:embed/>
                  <p:pic>
                    <p:nvPicPr>
                      <p:cNvPr id="0" name="Picture 8"/>
                      <p:cNvPicPr/>
                      <p:nvPr/>
                    </p:nvPicPr>
                    <p:blipFill>
                      <a:blip r:embed="rId2"/>
                      <a:stretch>
                        <a:fillRect/>
                      </a:stretch>
                    </p:blipFill>
                    <p:spPr>
                      <a:xfrm>
                        <a:off x="2268220" y="1417955"/>
                        <a:ext cx="7332980" cy="5289550"/>
                      </a:xfrm>
                      <a:prstGeom prst="rect">
                        <a:avLst/>
                      </a:prstGeom>
                    </p:spPr>
                  </p:pic>
                </p:oleObj>
              </mc:Fallback>
            </mc:AlternateContent>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indent="0" algn="l"/>
            <a:r>
              <a:rPr lang="en-US" sz="3600" dirty="0">
                <a:sym typeface="+mn-ea"/>
              </a:rPr>
              <a:t>Các kiểu biến: boolean</a:t>
            </a:r>
            <a:br>
              <a:rPr lang="en-US" sz="3600" dirty="0"/>
            </a:br>
            <a:endParaRPr lang="en-US" sz="3600" dirty="0"/>
          </a:p>
        </p:txBody>
      </p:sp>
      <p:sp>
        <p:nvSpPr>
          <p:cNvPr id="3" name="Content Placeholder 2"/>
          <p:cNvSpPr>
            <a:spLocks noGrp="1"/>
          </p:cNvSpPr>
          <p:nvPr>
            <p:ph sz="half" idx="1"/>
          </p:nvPr>
        </p:nvSpPr>
        <p:spPr/>
        <p:txBody>
          <a:bodyPr/>
          <a:lstStyle/>
          <a:p>
            <a:pPr marL="0" indent="0">
              <a:buNone/>
            </a:pPr>
            <a:endParaRPr lang="en-US" dirty="0" smtClean="0">
              <a:latin typeface="Courier New" panose="02070309020205020404" pitchFamily="49" charset="0"/>
              <a:cs typeface="Courier New" panose="02070309020205020404" pitchFamily="49" charset="0"/>
            </a:endParaRPr>
          </a:p>
          <a:p>
            <a:pPr marL="0" indent="0">
              <a:buNone/>
            </a:pP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fld>
            <a:endParaRPr lang="en-US" dirty="0"/>
          </a:p>
        </p:txBody>
      </p:sp>
      <p:graphicFrame>
        <p:nvGraphicFramePr>
          <p:cNvPr id="6" name="Content Placeholder 5"/>
          <p:cNvGraphicFramePr>
            <a:graphicFrameLocks noChangeAspect="1"/>
          </p:cNvGraphicFramePr>
          <p:nvPr>
            <p:ph sz="half" idx="2"/>
          </p:nvPr>
        </p:nvGraphicFramePr>
        <p:xfrm>
          <a:off x="609600" y="2157095"/>
          <a:ext cx="5950585" cy="3128645"/>
        </p:xfrm>
        <a:graphic>
          <a:graphicData uri="http://schemas.openxmlformats.org/presentationml/2006/ole">
            <mc:AlternateContent xmlns:mc="http://schemas.openxmlformats.org/markup-compatibility/2006">
              <mc:Choice xmlns:v="urn:schemas-microsoft-com:vml" Requires="v">
                <p:oleObj spid="_x0000_s7" name="" r:id="rId1" imgW="4162425" imgH="1952625" progId="Paint.Picture">
                  <p:embed/>
                </p:oleObj>
              </mc:Choice>
              <mc:Fallback>
                <p:oleObj name="" r:id="rId1" imgW="4162425" imgH="1952625" progId="Paint.Picture">
                  <p:embed/>
                  <p:pic>
                    <p:nvPicPr>
                      <p:cNvPr id="0" name="Picture 6"/>
                      <p:cNvPicPr/>
                      <p:nvPr/>
                    </p:nvPicPr>
                    <p:blipFill>
                      <a:blip r:embed="rId2"/>
                      <a:stretch>
                        <a:fillRect/>
                      </a:stretch>
                    </p:blipFill>
                    <p:spPr>
                      <a:xfrm>
                        <a:off x="609600" y="2157095"/>
                        <a:ext cx="5950585" cy="3128645"/>
                      </a:xfrm>
                      <a:prstGeom prst="rect">
                        <a:avLst/>
                      </a:prstGeom>
                    </p:spPr>
                  </p:pic>
                </p:oleObj>
              </mc:Fallback>
            </mc:AlternateContent>
          </a:graphicData>
        </a:graphic>
      </p:graphicFrame>
      <p:graphicFrame>
        <p:nvGraphicFramePr>
          <p:cNvPr id="10" name="Object 9"/>
          <p:cNvGraphicFramePr/>
          <p:nvPr/>
        </p:nvGraphicFramePr>
        <p:xfrm>
          <a:off x="7010400" y="2332990"/>
          <a:ext cx="4979035" cy="2952750"/>
        </p:xfrm>
        <a:graphic>
          <a:graphicData uri="http://schemas.openxmlformats.org/presentationml/2006/ole">
            <mc:AlternateContent xmlns:mc="http://schemas.openxmlformats.org/markup-compatibility/2006">
              <mc:Choice xmlns:v="urn:schemas-microsoft-com:vml" Requires="v">
                <p:oleObj spid="_x0000_s11" name="" r:id="rId3" imgW="4343400" imgH="2905125" progId="Paint.Picture">
                  <p:embed/>
                </p:oleObj>
              </mc:Choice>
              <mc:Fallback>
                <p:oleObj name="" r:id="rId3" imgW="4343400" imgH="2905125" progId="Paint.Picture">
                  <p:embed/>
                  <p:pic>
                    <p:nvPicPr>
                      <p:cNvPr id="0" name="Picture 10"/>
                      <p:cNvPicPr/>
                      <p:nvPr/>
                    </p:nvPicPr>
                    <p:blipFill>
                      <a:blip r:embed="rId4"/>
                      <a:stretch>
                        <a:fillRect/>
                      </a:stretch>
                    </p:blipFill>
                    <p:spPr>
                      <a:xfrm>
                        <a:off x="7010400" y="2332990"/>
                        <a:ext cx="4979035" cy="2952750"/>
                      </a:xfrm>
                      <a:prstGeom prst="rect">
                        <a:avLst/>
                      </a:prstGeom>
                    </p:spPr>
                  </p:pic>
                </p:oleObj>
              </mc:Fallback>
            </mc:AlternateContent>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indent="0" algn="l"/>
            <a:r>
              <a:rPr lang="en-US" sz="3600" dirty="0">
                <a:sym typeface="+mn-ea"/>
              </a:rPr>
              <a:t>Các kiểu biến: biểu thức boolean</a:t>
            </a:r>
            <a:br>
              <a:rPr lang="en-US" sz="3600" dirty="0"/>
            </a:br>
            <a:endParaRPr lang="en-US" sz="3600" dirty="0"/>
          </a:p>
        </p:txBody>
      </p:sp>
      <p:sp>
        <p:nvSpPr>
          <p:cNvPr id="3" name="Content Placeholder 2"/>
          <p:cNvSpPr>
            <a:spLocks noGrp="1"/>
          </p:cNvSpPr>
          <p:nvPr>
            <p:ph sz="half" idx="1"/>
          </p:nvPr>
        </p:nvSpPr>
        <p:spPr/>
        <p:txBody>
          <a:bodyPr/>
          <a:lstStyle/>
          <a:p>
            <a:pPr marL="0" indent="0">
              <a:buNone/>
            </a:pPr>
            <a:endParaRPr lang="en-US" dirty="0" smtClean="0">
              <a:latin typeface="Courier New" panose="02070309020205020404" pitchFamily="49" charset="0"/>
              <a:cs typeface="Courier New" panose="02070309020205020404" pitchFamily="49" charset="0"/>
            </a:endParaRPr>
          </a:p>
          <a:p>
            <a:pPr marL="0" indent="0">
              <a:buNone/>
            </a:pP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fld>
            <a:endParaRPr lang="en-US" dirty="0"/>
          </a:p>
        </p:txBody>
      </p:sp>
      <p:graphicFrame>
        <p:nvGraphicFramePr>
          <p:cNvPr id="6" name="Content Placeholder 5"/>
          <p:cNvGraphicFramePr>
            <a:graphicFrameLocks noChangeAspect="1"/>
          </p:cNvGraphicFramePr>
          <p:nvPr>
            <p:ph sz="half" idx="2"/>
          </p:nvPr>
        </p:nvGraphicFramePr>
        <p:xfrm>
          <a:off x="501015" y="1792605"/>
          <a:ext cx="5951220" cy="3007360"/>
        </p:xfrm>
        <a:graphic>
          <a:graphicData uri="http://schemas.openxmlformats.org/presentationml/2006/ole">
            <mc:AlternateContent xmlns:mc="http://schemas.openxmlformats.org/markup-compatibility/2006">
              <mc:Choice xmlns:v="urn:schemas-microsoft-com:vml" Requires="v">
                <p:oleObj spid="_x0000_s7" name="" r:id="rId1" imgW="8839200" imgH="4467225" progId="Paint.Picture">
                  <p:embed/>
                </p:oleObj>
              </mc:Choice>
              <mc:Fallback>
                <p:oleObj name="" r:id="rId1" imgW="8839200" imgH="4467225" progId="Paint.Picture">
                  <p:embed/>
                  <p:pic>
                    <p:nvPicPr>
                      <p:cNvPr id="0" name="Picture 6"/>
                      <p:cNvPicPr/>
                      <p:nvPr/>
                    </p:nvPicPr>
                    <p:blipFill>
                      <a:blip r:embed="rId2"/>
                      <a:stretch>
                        <a:fillRect/>
                      </a:stretch>
                    </p:blipFill>
                    <p:spPr>
                      <a:xfrm>
                        <a:off x="501015" y="1792605"/>
                        <a:ext cx="5951220" cy="3007360"/>
                      </a:xfrm>
                      <a:prstGeom prst="rect">
                        <a:avLst/>
                      </a:prstGeom>
                    </p:spPr>
                  </p:pic>
                </p:oleObj>
              </mc:Fallback>
            </mc:AlternateContent>
          </a:graphicData>
        </a:graphic>
      </p:graphicFrame>
      <p:graphicFrame>
        <p:nvGraphicFramePr>
          <p:cNvPr id="10" name="Object 9"/>
          <p:cNvGraphicFramePr/>
          <p:nvPr/>
        </p:nvGraphicFramePr>
        <p:xfrm>
          <a:off x="6645275" y="2124075"/>
          <a:ext cx="5133340" cy="2675890"/>
        </p:xfrm>
        <a:graphic>
          <a:graphicData uri="http://schemas.openxmlformats.org/presentationml/2006/ole">
            <mc:AlternateContent xmlns:mc="http://schemas.openxmlformats.org/markup-compatibility/2006">
              <mc:Choice xmlns:v="urn:schemas-microsoft-com:vml" Requires="v">
                <p:oleObj spid="_x0000_s11" name="" r:id="rId3" imgW="4933950" imgH="2343150" progId="Paint.Picture">
                  <p:embed/>
                </p:oleObj>
              </mc:Choice>
              <mc:Fallback>
                <p:oleObj name="" r:id="rId3" imgW="4933950" imgH="2343150" progId="Paint.Picture">
                  <p:embed/>
                  <p:pic>
                    <p:nvPicPr>
                      <p:cNvPr id="0" name="Picture 10"/>
                      <p:cNvPicPr/>
                      <p:nvPr/>
                    </p:nvPicPr>
                    <p:blipFill>
                      <a:blip r:embed="rId4"/>
                      <a:stretch>
                        <a:fillRect/>
                      </a:stretch>
                    </p:blipFill>
                    <p:spPr>
                      <a:xfrm>
                        <a:off x="6645275" y="2124075"/>
                        <a:ext cx="5133340" cy="2675890"/>
                      </a:xfrm>
                      <a:prstGeom prst="rect">
                        <a:avLst/>
                      </a:prstGeom>
                    </p:spPr>
                  </p:pic>
                </p:oleObj>
              </mc:Fallback>
            </mc:AlternateContent>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indent="0" algn="l"/>
            <a:r>
              <a:rPr lang="en-US" sz="3600" dirty="0">
                <a:sym typeface="+mn-ea"/>
              </a:rPr>
              <a:t>Các kiểu biến: String</a:t>
            </a:r>
            <a:br>
              <a:rPr lang="en-US" sz="3600" dirty="0"/>
            </a:br>
            <a:endParaRPr lang="en-US" sz="3600" dirty="0"/>
          </a:p>
        </p:txBody>
      </p:sp>
      <p:sp>
        <p:nvSpPr>
          <p:cNvPr id="3" name="Content Placeholder 2"/>
          <p:cNvSpPr>
            <a:spLocks noGrp="1"/>
          </p:cNvSpPr>
          <p:nvPr>
            <p:ph sz="half" idx="1"/>
          </p:nvPr>
        </p:nvSpPr>
        <p:spPr/>
        <p:txBody>
          <a:bodyPr/>
          <a:lstStyle/>
          <a:p>
            <a:pPr marL="0" indent="0">
              <a:buNone/>
            </a:pPr>
            <a:endParaRPr lang="en-US" dirty="0" smtClean="0">
              <a:latin typeface="Courier New" panose="02070309020205020404" pitchFamily="49" charset="0"/>
              <a:cs typeface="Courier New" panose="02070309020205020404" pitchFamily="49" charset="0"/>
            </a:endParaRPr>
          </a:p>
          <a:p>
            <a:pPr marL="0" indent="0">
              <a:buNone/>
            </a:pP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fld>
            <a:endParaRPr lang="en-US" dirty="0"/>
          </a:p>
        </p:txBody>
      </p:sp>
      <p:graphicFrame>
        <p:nvGraphicFramePr>
          <p:cNvPr id="8" name="Content Placeholder 7"/>
          <p:cNvGraphicFramePr/>
          <p:nvPr>
            <p:ph sz="half" idx="2"/>
          </p:nvPr>
        </p:nvGraphicFramePr>
        <p:xfrm>
          <a:off x="1816100" y="1600835"/>
          <a:ext cx="8128000" cy="4229735"/>
        </p:xfrm>
        <a:graphic>
          <a:graphicData uri="http://schemas.openxmlformats.org/presentationml/2006/ole">
            <mc:AlternateContent xmlns:mc="http://schemas.openxmlformats.org/markup-compatibility/2006">
              <mc:Choice xmlns:v="urn:schemas-microsoft-com:vml" Requires="v">
                <p:oleObj spid="_x0000_s9" name="" r:id="rId1" imgW="4429125" imgH="2828925" progId="Paint.Picture">
                  <p:embed/>
                </p:oleObj>
              </mc:Choice>
              <mc:Fallback>
                <p:oleObj name="" r:id="rId1" imgW="4429125" imgH="2828925" progId="Paint.Picture">
                  <p:embed/>
                  <p:pic>
                    <p:nvPicPr>
                      <p:cNvPr id="0" name="Picture 8"/>
                      <p:cNvPicPr/>
                      <p:nvPr/>
                    </p:nvPicPr>
                    <p:blipFill>
                      <a:blip r:embed="rId2"/>
                      <a:stretch>
                        <a:fillRect/>
                      </a:stretch>
                    </p:blipFill>
                    <p:spPr>
                      <a:xfrm>
                        <a:off x="1816100" y="1600835"/>
                        <a:ext cx="8128000" cy="4229735"/>
                      </a:xfrm>
                      <a:prstGeom prst="rect">
                        <a:avLst/>
                      </a:prstGeom>
                    </p:spPr>
                  </p:pic>
                </p:oleObj>
              </mc:Fallback>
            </mc:AlternateContent>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indent="0" algn="l"/>
            <a:r>
              <a:rPr lang="en-US" sz="3600" dirty="0">
                <a:sym typeface="+mn-ea"/>
              </a:rPr>
              <a:t>Các kiểu biến: Array</a:t>
            </a:r>
            <a:br>
              <a:rPr lang="en-US" sz="3600" dirty="0"/>
            </a:br>
            <a:endParaRPr lang="en-US" sz="3600" dirty="0"/>
          </a:p>
        </p:txBody>
      </p:sp>
      <p:sp>
        <p:nvSpPr>
          <p:cNvPr id="3" name="Content Placeholder 2"/>
          <p:cNvSpPr>
            <a:spLocks noGrp="1"/>
          </p:cNvSpPr>
          <p:nvPr>
            <p:ph sz="half" idx="1"/>
          </p:nvPr>
        </p:nvSpPr>
        <p:spPr/>
        <p:txBody>
          <a:bodyPr/>
          <a:lstStyle/>
          <a:p>
            <a:pPr marL="0" indent="0">
              <a:buNone/>
            </a:pPr>
            <a:endParaRPr lang="en-US" dirty="0" smtClean="0">
              <a:latin typeface="Courier New" panose="02070309020205020404" pitchFamily="49" charset="0"/>
              <a:cs typeface="Courier New" panose="02070309020205020404" pitchFamily="49" charset="0"/>
            </a:endParaRPr>
          </a:p>
          <a:p>
            <a:pPr marL="0" indent="0">
              <a:buNone/>
            </a:pP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fld>
            <a:endParaRPr lang="en-US" dirty="0"/>
          </a:p>
        </p:txBody>
      </p:sp>
      <p:graphicFrame>
        <p:nvGraphicFramePr>
          <p:cNvPr id="6" name="Content Placeholder 5"/>
          <p:cNvGraphicFramePr>
            <a:graphicFrameLocks noChangeAspect="1"/>
          </p:cNvGraphicFramePr>
          <p:nvPr>
            <p:ph sz="half" idx="2"/>
          </p:nvPr>
        </p:nvGraphicFramePr>
        <p:xfrm>
          <a:off x="2724785" y="1718945"/>
          <a:ext cx="7227570" cy="2298065"/>
        </p:xfrm>
        <a:graphic>
          <a:graphicData uri="http://schemas.openxmlformats.org/presentationml/2006/ole">
            <mc:AlternateContent xmlns:mc="http://schemas.openxmlformats.org/markup-compatibility/2006">
              <mc:Choice xmlns:v="urn:schemas-microsoft-com:vml" Requires="v">
                <p:oleObj spid="_x0000_s7" name="" r:id="rId1" imgW="7639050" imgH="3171825" progId="Paint.Picture">
                  <p:embed/>
                </p:oleObj>
              </mc:Choice>
              <mc:Fallback>
                <p:oleObj name="" r:id="rId1" imgW="7639050" imgH="3171825" progId="Paint.Picture">
                  <p:embed/>
                  <p:pic>
                    <p:nvPicPr>
                      <p:cNvPr id="0" name="Picture 6"/>
                      <p:cNvPicPr/>
                      <p:nvPr/>
                    </p:nvPicPr>
                    <p:blipFill>
                      <a:blip r:embed="rId2"/>
                      <a:stretch>
                        <a:fillRect/>
                      </a:stretch>
                    </p:blipFill>
                    <p:spPr>
                      <a:xfrm>
                        <a:off x="2724785" y="1718945"/>
                        <a:ext cx="7227570" cy="2298065"/>
                      </a:xfrm>
                      <a:prstGeom prst="rect">
                        <a:avLst/>
                      </a:prstGeom>
                    </p:spPr>
                  </p:pic>
                </p:oleObj>
              </mc:Fallback>
            </mc:AlternateContent>
          </a:graphicData>
        </a:graphic>
      </p:graphicFrame>
      <p:graphicFrame>
        <p:nvGraphicFramePr>
          <p:cNvPr id="10" name="Object 9"/>
          <p:cNvGraphicFramePr/>
          <p:nvPr/>
        </p:nvGraphicFramePr>
        <p:xfrm>
          <a:off x="2724785" y="4376420"/>
          <a:ext cx="7106285" cy="2345055"/>
        </p:xfrm>
        <a:graphic>
          <a:graphicData uri="http://schemas.openxmlformats.org/presentationml/2006/ole">
            <mc:AlternateContent xmlns:mc="http://schemas.openxmlformats.org/markup-compatibility/2006">
              <mc:Choice xmlns:v="urn:schemas-microsoft-com:vml" Requires="v">
                <p:oleObj spid="_x0000_s11" name="" r:id="rId3" imgW="4705350" imgH="2343150" progId="Paint.Picture">
                  <p:embed/>
                </p:oleObj>
              </mc:Choice>
              <mc:Fallback>
                <p:oleObj name="" r:id="rId3" imgW="4705350" imgH="2343150" progId="Paint.Picture">
                  <p:embed/>
                  <p:pic>
                    <p:nvPicPr>
                      <p:cNvPr id="0" name="Picture 10"/>
                      <p:cNvPicPr/>
                      <p:nvPr/>
                    </p:nvPicPr>
                    <p:blipFill>
                      <a:blip r:embed="rId4"/>
                      <a:stretch>
                        <a:fillRect/>
                      </a:stretch>
                    </p:blipFill>
                    <p:spPr>
                      <a:xfrm>
                        <a:off x="2724785" y="4376420"/>
                        <a:ext cx="7106285" cy="2345055"/>
                      </a:xfrm>
                      <a:prstGeom prst="rect">
                        <a:avLst/>
                      </a:prstGeom>
                    </p:spPr>
                  </p:pic>
                </p:oleObj>
              </mc:Fallback>
            </mc:AlternateContent>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indent="0" algn="l"/>
            <a:r>
              <a:rPr lang="en-US" sz="3600" dirty="0">
                <a:sym typeface="+mn-ea"/>
              </a:rPr>
              <a:t>Các kiểu biến: hàm đo thời gian hệ thống</a:t>
            </a:r>
            <a:br>
              <a:rPr lang="en-US" sz="3600" dirty="0"/>
            </a:br>
            <a:endParaRPr lang="en-US" sz="3600" dirty="0"/>
          </a:p>
        </p:txBody>
      </p:sp>
      <p:sp>
        <p:nvSpPr>
          <p:cNvPr id="3" name="Content Placeholder 2"/>
          <p:cNvSpPr>
            <a:spLocks noGrp="1"/>
          </p:cNvSpPr>
          <p:nvPr>
            <p:ph sz="half" idx="1"/>
          </p:nvPr>
        </p:nvSpPr>
        <p:spPr/>
        <p:txBody>
          <a:bodyPr/>
          <a:lstStyle/>
          <a:p>
            <a:pPr marL="0" indent="0">
              <a:buNone/>
            </a:pPr>
            <a:endParaRPr lang="en-US" dirty="0" smtClean="0">
              <a:latin typeface="Courier New" panose="02070309020205020404" pitchFamily="49" charset="0"/>
              <a:cs typeface="Courier New" panose="02070309020205020404" pitchFamily="49" charset="0"/>
            </a:endParaRPr>
          </a:p>
          <a:p>
            <a:pPr marL="0" indent="0">
              <a:buNone/>
            </a:pP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fld>
            <a:endParaRPr lang="en-US" dirty="0"/>
          </a:p>
        </p:txBody>
      </p:sp>
      <p:graphicFrame>
        <p:nvGraphicFramePr>
          <p:cNvPr id="13" name="Content Placeholder 12"/>
          <p:cNvGraphicFramePr>
            <a:graphicFrameLocks noChangeAspect="1"/>
          </p:cNvGraphicFramePr>
          <p:nvPr>
            <p:ph sz="half" idx="2"/>
          </p:nvPr>
        </p:nvGraphicFramePr>
        <p:xfrm>
          <a:off x="1194435" y="1600200"/>
          <a:ext cx="4676775" cy="3533775"/>
        </p:xfrm>
        <a:graphic>
          <a:graphicData uri="http://schemas.openxmlformats.org/presentationml/2006/ole">
            <mc:AlternateContent xmlns:mc="http://schemas.openxmlformats.org/markup-compatibility/2006">
              <mc:Choice xmlns:v="urn:schemas-microsoft-com:vml" Requires="v">
                <p:oleObj spid="_x0000_s14" name="" r:id="rId1" imgW="4676775" imgH="3533775" progId="Paint.Picture">
                  <p:embed/>
                </p:oleObj>
              </mc:Choice>
              <mc:Fallback>
                <p:oleObj name="" r:id="rId1" imgW="4676775" imgH="3533775" progId="Paint.Picture">
                  <p:embed/>
                  <p:pic>
                    <p:nvPicPr>
                      <p:cNvPr id="0" name="Picture 13"/>
                      <p:cNvPicPr/>
                      <p:nvPr/>
                    </p:nvPicPr>
                    <p:blipFill>
                      <a:blip r:embed="rId2"/>
                      <a:stretch>
                        <a:fillRect/>
                      </a:stretch>
                    </p:blipFill>
                    <p:spPr>
                      <a:xfrm>
                        <a:off x="1194435" y="1600200"/>
                        <a:ext cx="4676775" cy="3533775"/>
                      </a:xfrm>
                      <a:prstGeom prst="rect">
                        <a:avLst/>
                      </a:prstGeom>
                    </p:spPr>
                  </p:pic>
                </p:oleObj>
              </mc:Fallback>
            </mc:AlternateContent>
          </a:graphicData>
        </a:graphic>
      </p:graphicFrame>
      <p:graphicFrame>
        <p:nvGraphicFramePr>
          <p:cNvPr id="15" name="Object 14"/>
          <p:cNvGraphicFramePr/>
          <p:nvPr/>
        </p:nvGraphicFramePr>
        <p:xfrm>
          <a:off x="6414135" y="2696845"/>
          <a:ext cx="5519420" cy="1010285"/>
        </p:xfrm>
        <a:graphic>
          <a:graphicData uri="http://schemas.openxmlformats.org/presentationml/2006/ole">
            <mc:AlternateContent xmlns:mc="http://schemas.openxmlformats.org/markup-compatibility/2006">
              <mc:Choice xmlns:v="urn:schemas-microsoft-com:vml" Requires="v">
                <p:oleObj spid="_x0000_s16" name="" r:id="rId3" imgW="5514975" imgH="1009650" progId="Paint.Picture">
                  <p:embed/>
                </p:oleObj>
              </mc:Choice>
              <mc:Fallback>
                <p:oleObj name="" r:id="rId3" imgW="5514975" imgH="1009650" progId="Paint.Picture">
                  <p:embed/>
                  <p:pic>
                    <p:nvPicPr>
                      <p:cNvPr id="0" name="Picture 15"/>
                      <p:cNvPicPr/>
                      <p:nvPr/>
                    </p:nvPicPr>
                    <p:blipFill>
                      <a:blip r:embed="rId4"/>
                      <a:stretch>
                        <a:fillRect/>
                      </a:stretch>
                    </p:blipFill>
                    <p:spPr>
                      <a:xfrm>
                        <a:off x="6414135" y="2696845"/>
                        <a:ext cx="5519420" cy="1010285"/>
                      </a:xfrm>
                      <a:prstGeom prst="rect">
                        <a:avLst/>
                      </a:prstGeom>
                    </p:spPr>
                  </p:pic>
                </p:oleObj>
              </mc:Fallback>
            </mc:AlternateContent>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indent="0" algn="l"/>
            <a:r>
              <a:rPr lang="en-US" sz="3600" dirty="0">
                <a:sym typeface="+mn-ea"/>
              </a:rPr>
              <a:t>Các kiểu biến: hàm đo thời gian hệ thống</a:t>
            </a:r>
            <a:br>
              <a:rPr lang="en-US" sz="3600" dirty="0"/>
            </a:br>
            <a:endParaRPr lang="en-US" sz="3600" dirty="0"/>
          </a:p>
        </p:txBody>
      </p:sp>
      <p:sp>
        <p:nvSpPr>
          <p:cNvPr id="3" name="Content Placeholder 2"/>
          <p:cNvSpPr>
            <a:spLocks noGrp="1"/>
          </p:cNvSpPr>
          <p:nvPr>
            <p:ph sz="half" idx="1"/>
          </p:nvPr>
        </p:nvSpPr>
        <p:spPr/>
        <p:txBody>
          <a:bodyPr/>
          <a:lstStyle/>
          <a:p>
            <a:pPr marL="0" indent="0">
              <a:buNone/>
            </a:pPr>
            <a:endParaRPr lang="en-US" dirty="0" smtClean="0">
              <a:latin typeface="Courier New" panose="02070309020205020404" pitchFamily="49" charset="0"/>
              <a:cs typeface="Courier New" panose="02070309020205020404" pitchFamily="49" charset="0"/>
            </a:endParaRPr>
          </a:p>
          <a:p>
            <a:pPr marL="0" indent="0">
              <a:buNone/>
            </a:pP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fld>
            <a:endParaRPr lang="en-US" dirty="0"/>
          </a:p>
        </p:txBody>
      </p:sp>
      <p:graphicFrame>
        <p:nvGraphicFramePr>
          <p:cNvPr id="13" name="Content Placeholder 12"/>
          <p:cNvGraphicFramePr>
            <a:graphicFrameLocks noChangeAspect="1"/>
          </p:cNvGraphicFramePr>
          <p:nvPr>
            <p:ph sz="half" idx="2"/>
          </p:nvPr>
        </p:nvGraphicFramePr>
        <p:xfrm>
          <a:off x="1139190" y="1600200"/>
          <a:ext cx="4855210" cy="4526280"/>
        </p:xfrm>
        <a:graphic>
          <a:graphicData uri="http://schemas.openxmlformats.org/presentationml/2006/ole">
            <mc:AlternateContent xmlns:mc="http://schemas.openxmlformats.org/markup-compatibility/2006">
              <mc:Choice xmlns:v="urn:schemas-microsoft-com:vml" Requires="v">
                <p:oleObj spid="_x0000_s14" name="" r:id="rId1" imgW="4676775" imgH="3533775" progId="Paint.Picture">
                  <p:embed/>
                </p:oleObj>
              </mc:Choice>
              <mc:Fallback>
                <p:oleObj name="" r:id="rId1" imgW="4676775" imgH="3533775" progId="Paint.Picture">
                  <p:embed/>
                  <p:pic>
                    <p:nvPicPr>
                      <p:cNvPr id="0" name="Picture 13"/>
                      <p:cNvPicPr/>
                      <p:nvPr/>
                    </p:nvPicPr>
                    <p:blipFill>
                      <a:blip r:embed="rId2"/>
                      <a:stretch>
                        <a:fillRect/>
                      </a:stretch>
                    </p:blipFill>
                    <p:spPr>
                      <a:xfrm>
                        <a:off x="1139190" y="1600200"/>
                        <a:ext cx="4855210" cy="4526280"/>
                      </a:xfrm>
                      <a:prstGeom prst="rect">
                        <a:avLst/>
                      </a:prstGeom>
                    </p:spPr>
                  </p:pic>
                </p:oleObj>
              </mc:Fallback>
            </mc:AlternateContent>
          </a:graphicData>
        </a:graphic>
      </p:graphicFrame>
      <p:graphicFrame>
        <p:nvGraphicFramePr>
          <p:cNvPr id="15" name="Object 14"/>
          <p:cNvGraphicFramePr/>
          <p:nvPr/>
        </p:nvGraphicFramePr>
        <p:xfrm>
          <a:off x="6414135" y="2696845"/>
          <a:ext cx="5519420" cy="1794510"/>
        </p:xfrm>
        <a:graphic>
          <a:graphicData uri="http://schemas.openxmlformats.org/presentationml/2006/ole">
            <mc:AlternateContent xmlns:mc="http://schemas.openxmlformats.org/markup-compatibility/2006">
              <mc:Choice xmlns:v="urn:schemas-microsoft-com:vml" Requires="v">
                <p:oleObj spid="_x0000_s16" name="" r:id="rId3" imgW="5514975" imgH="1009650" progId="Paint.Picture">
                  <p:embed/>
                </p:oleObj>
              </mc:Choice>
              <mc:Fallback>
                <p:oleObj name="" r:id="rId3" imgW="5514975" imgH="1009650" progId="Paint.Picture">
                  <p:embed/>
                  <p:pic>
                    <p:nvPicPr>
                      <p:cNvPr id="0" name="Picture 15"/>
                      <p:cNvPicPr/>
                      <p:nvPr/>
                    </p:nvPicPr>
                    <p:blipFill>
                      <a:blip r:embed="rId4"/>
                      <a:stretch>
                        <a:fillRect/>
                      </a:stretch>
                    </p:blipFill>
                    <p:spPr>
                      <a:xfrm>
                        <a:off x="6414135" y="2696845"/>
                        <a:ext cx="5519420" cy="1794510"/>
                      </a:xfrm>
                      <a:prstGeom prst="rect">
                        <a:avLst/>
                      </a:prstGeom>
                    </p:spPr>
                  </p:pic>
                </p:oleObj>
              </mc:Fallback>
            </mc:AlternateContent>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 </a:t>
            </a:r>
            <a:endParaRPr lang="en-US" dirty="0"/>
          </a:p>
        </p:txBody>
      </p:sp>
      <p:sp>
        <p:nvSpPr>
          <p:cNvPr id="3" name="Content Placeholder 2"/>
          <p:cNvSpPr>
            <a:spLocks noGrp="1"/>
          </p:cNvSpPr>
          <p:nvPr>
            <p:ph idx="1"/>
          </p:nvPr>
        </p:nvSpPr>
        <p:spPr/>
        <p:txBody>
          <a:bodyPr>
            <a:normAutofit/>
          </a:bodyPr>
          <a:lstStyle/>
          <a:p>
            <a:r>
              <a:rPr lang="en-US" altLang="en-US" dirty="0" err="1"/>
              <a:t>instanceof</a:t>
            </a:r>
            <a:r>
              <a:rPr lang="en-US" altLang="en-US" dirty="0"/>
              <a:t> : </a:t>
            </a:r>
            <a:r>
              <a:rPr lang="en-US" altLang="en-US" dirty="0" err="1"/>
              <a:t>toán</a:t>
            </a:r>
            <a:r>
              <a:rPr lang="en-US" altLang="en-US" dirty="0"/>
              <a:t> </a:t>
            </a:r>
            <a:r>
              <a:rPr lang="en-US" altLang="en-US" dirty="0" err="1"/>
              <a:t>tử</a:t>
            </a:r>
            <a:r>
              <a:rPr lang="en-US" altLang="en-US" dirty="0"/>
              <a:t> </a:t>
            </a:r>
            <a:r>
              <a:rPr lang="en-US" altLang="en-US" dirty="0" err="1"/>
              <a:t>kiểm</a:t>
            </a:r>
            <a:r>
              <a:rPr lang="en-US" altLang="en-US" dirty="0"/>
              <a:t> </a:t>
            </a:r>
            <a:r>
              <a:rPr lang="en-US" altLang="en-US" dirty="0" err="1"/>
              <a:t>tra</a:t>
            </a:r>
            <a:r>
              <a:rPr lang="en-US" altLang="en-US" dirty="0"/>
              <a:t> 1 </a:t>
            </a:r>
            <a:r>
              <a:rPr lang="en-US" altLang="en-US" dirty="0" err="1"/>
              <a:t>đối</a:t>
            </a:r>
            <a:r>
              <a:rPr lang="en-US" altLang="en-US" dirty="0"/>
              <a:t> </a:t>
            </a:r>
            <a:r>
              <a:rPr lang="en-US" altLang="en-US" dirty="0" err="1"/>
              <a:t>tượng</a:t>
            </a:r>
            <a:r>
              <a:rPr lang="en-US" altLang="en-US" dirty="0"/>
              <a:t> </a:t>
            </a:r>
            <a:r>
              <a:rPr lang="en-US" altLang="en-US" dirty="0" err="1"/>
              <a:t>có</a:t>
            </a:r>
            <a:r>
              <a:rPr lang="en-US" altLang="en-US" dirty="0"/>
              <a:t> </a:t>
            </a:r>
            <a:r>
              <a:rPr lang="en-US" altLang="en-US" dirty="0" err="1"/>
              <a:t>thuộc</a:t>
            </a:r>
            <a:r>
              <a:rPr lang="en-US" altLang="en-US" dirty="0"/>
              <a:t> 1 </a:t>
            </a:r>
            <a:r>
              <a:rPr lang="en-US" altLang="en-US" dirty="0" err="1"/>
              <a:t>lớp</a:t>
            </a:r>
            <a:r>
              <a:rPr lang="en-US" altLang="en-US" dirty="0"/>
              <a:t> </a:t>
            </a:r>
            <a:r>
              <a:rPr lang="en-US" altLang="en-US" dirty="0" err="1"/>
              <a:t>nào</a:t>
            </a:r>
            <a:r>
              <a:rPr lang="en-US" altLang="en-US" dirty="0"/>
              <a:t> </a:t>
            </a:r>
            <a:r>
              <a:rPr lang="en-US" altLang="en-US" dirty="0" err="1"/>
              <a:t>đó</a:t>
            </a:r>
            <a:r>
              <a:rPr lang="en-US" altLang="en-US" dirty="0"/>
              <a:t> </a:t>
            </a:r>
            <a:r>
              <a:rPr lang="en-US" altLang="en-US" dirty="0">
                <a:sym typeface="Wingdings" panose="05000000000000000000" pitchFamily="2" charset="2"/>
              </a:rPr>
              <a:t> true | </a:t>
            </a:r>
            <a:r>
              <a:rPr lang="en-US" altLang="en-US" dirty="0" smtClean="0">
                <a:sym typeface="Wingdings" panose="05000000000000000000" pitchFamily="2" charset="2"/>
              </a:rPr>
              <a:t>false</a:t>
            </a:r>
            <a:endParaRPr lang="en-US" altLang="en-US" dirty="0" smtClean="0">
              <a:sym typeface="Wingdings" panose="05000000000000000000" pitchFamily="2" charset="2"/>
            </a:endParaRPr>
          </a:p>
          <a:p>
            <a:endParaRPr lang="en-US" altLang="en-US" b="1" dirty="0"/>
          </a:p>
          <a:p>
            <a:pPr lvl="1">
              <a:buNone/>
            </a:pPr>
            <a:r>
              <a:rPr lang="en-US" altLang="en-US" sz="1800" b="1" dirty="0">
                <a:latin typeface="Courier New" panose="02070309020205020404" pitchFamily="49" charset="0"/>
                <a:cs typeface="Courier New" panose="02070309020205020404" pitchFamily="49" charset="0"/>
              </a:rPr>
              <a:t>class </a:t>
            </a:r>
            <a:r>
              <a:rPr lang="en-US" altLang="en-US" sz="1800" b="1" dirty="0" err="1">
                <a:latin typeface="Courier New" panose="02070309020205020404" pitchFamily="49" charset="0"/>
                <a:cs typeface="Courier New" panose="02070309020205020404" pitchFamily="49" charset="0"/>
              </a:rPr>
              <a:t>InstanceOfDemo</a:t>
            </a:r>
            <a:endParaRPr lang="en-US" altLang="en-US" sz="1800" b="1" dirty="0">
              <a:latin typeface="Courier New" panose="02070309020205020404" pitchFamily="49" charset="0"/>
              <a:cs typeface="Courier New" panose="02070309020205020404" pitchFamily="49" charset="0"/>
            </a:endParaRPr>
          </a:p>
          <a:p>
            <a:pPr lvl="1">
              <a:buNone/>
            </a:pPr>
            <a:r>
              <a:rPr lang="en-US" altLang="en-US" sz="1800" b="1" dirty="0">
                <a:latin typeface="Courier New" panose="02070309020205020404" pitchFamily="49" charset="0"/>
                <a:cs typeface="Courier New" panose="02070309020205020404" pitchFamily="49" charset="0"/>
              </a:rPr>
              <a:t>{ </a:t>
            </a:r>
            <a:endParaRPr lang="en-US" altLang="en-US" sz="1800" b="1" dirty="0" smtClean="0">
              <a:latin typeface="Courier New" panose="02070309020205020404" pitchFamily="49" charset="0"/>
              <a:cs typeface="Courier New" panose="02070309020205020404" pitchFamily="49" charset="0"/>
            </a:endParaRPr>
          </a:p>
          <a:p>
            <a:pPr lvl="1">
              <a:buNone/>
            </a:pPr>
            <a:r>
              <a:rPr lang="en-US" altLang="en-US" sz="1800" b="1" dirty="0">
                <a:latin typeface="Courier New" panose="02070309020205020404" pitchFamily="49" charset="0"/>
                <a:cs typeface="Courier New" panose="02070309020205020404" pitchFamily="49" charset="0"/>
              </a:rPr>
              <a:t>	</a:t>
            </a:r>
            <a:r>
              <a:rPr lang="en-US" altLang="en-US" sz="1800" b="1" dirty="0" smtClean="0">
                <a:latin typeface="Courier New" panose="02070309020205020404" pitchFamily="49" charset="0"/>
                <a:cs typeface="Courier New" panose="02070309020205020404" pitchFamily="49" charset="0"/>
              </a:rPr>
              <a:t>public </a:t>
            </a:r>
            <a:r>
              <a:rPr lang="en-US" altLang="en-US" sz="1800" b="1" dirty="0">
                <a:latin typeface="Courier New" panose="02070309020205020404" pitchFamily="49" charset="0"/>
                <a:cs typeface="Courier New" panose="02070309020205020404" pitchFamily="49" charset="0"/>
              </a:rPr>
              <a:t>static void main (String </a:t>
            </a:r>
            <a:r>
              <a:rPr lang="en-US" altLang="en-US" sz="1800" b="1" dirty="0" err="1">
                <a:latin typeface="Courier New" panose="02070309020205020404" pitchFamily="49" charset="0"/>
                <a:cs typeface="Courier New" panose="02070309020205020404" pitchFamily="49" charset="0"/>
              </a:rPr>
              <a:t>args</a:t>
            </a:r>
            <a:r>
              <a:rPr lang="en-US" altLang="en-US" sz="1800" b="1" dirty="0">
                <a:latin typeface="Courier New" panose="02070309020205020404" pitchFamily="49" charset="0"/>
                <a:cs typeface="Courier New" panose="02070309020205020404" pitchFamily="49" charset="0"/>
              </a:rPr>
              <a:t>[])</a:t>
            </a:r>
            <a:endParaRPr lang="en-US" altLang="en-US" sz="1800" b="1" dirty="0">
              <a:latin typeface="Courier New" panose="02070309020205020404" pitchFamily="49" charset="0"/>
              <a:cs typeface="Courier New" panose="02070309020205020404" pitchFamily="49" charset="0"/>
            </a:endParaRPr>
          </a:p>
          <a:p>
            <a:pPr lvl="1">
              <a:buNone/>
            </a:pPr>
            <a:r>
              <a:rPr lang="en-US" altLang="en-US" sz="1800" b="1" dirty="0">
                <a:latin typeface="Courier New" panose="02070309020205020404" pitchFamily="49" charset="0"/>
                <a:cs typeface="Courier New" panose="02070309020205020404" pitchFamily="49" charset="0"/>
              </a:rPr>
              <a:t>  {  </a:t>
            </a:r>
            <a:endParaRPr lang="en-US" altLang="en-US" sz="1800" b="1" dirty="0" smtClean="0">
              <a:latin typeface="Courier New" panose="02070309020205020404" pitchFamily="49" charset="0"/>
              <a:cs typeface="Courier New" panose="02070309020205020404" pitchFamily="49" charset="0"/>
            </a:endParaRPr>
          </a:p>
          <a:p>
            <a:pPr lvl="1">
              <a:buNone/>
            </a:pPr>
            <a:r>
              <a:rPr lang="en-US" altLang="en-US" sz="1800" b="1" dirty="0">
                <a:latin typeface="Courier New" panose="02070309020205020404" pitchFamily="49" charset="0"/>
                <a:cs typeface="Courier New" panose="02070309020205020404" pitchFamily="49" charset="0"/>
              </a:rPr>
              <a:t>	</a:t>
            </a:r>
            <a:r>
              <a:rPr lang="en-US" altLang="en-US" sz="1800" b="1" dirty="0" smtClean="0">
                <a:latin typeface="Courier New" panose="02070309020205020404" pitchFamily="49" charset="0"/>
                <a:cs typeface="Courier New" panose="02070309020205020404" pitchFamily="49" charset="0"/>
              </a:rPr>
              <a:t>		</a:t>
            </a:r>
            <a:r>
              <a:rPr lang="en-US" altLang="en-US" sz="1800" b="1" dirty="0" err="1" smtClean="0">
                <a:latin typeface="Courier New" panose="02070309020205020404" pitchFamily="49" charset="0"/>
                <a:cs typeface="Courier New" panose="02070309020205020404" pitchFamily="49" charset="0"/>
              </a:rPr>
              <a:t>InstanceOfDemo</a:t>
            </a:r>
            <a:r>
              <a:rPr lang="en-US" altLang="en-US" sz="1800" b="1" dirty="0" smtClean="0">
                <a:latin typeface="Courier New" panose="02070309020205020404" pitchFamily="49" charset="0"/>
                <a:cs typeface="Courier New" panose="02070309020205020404" pitchFamily="49" charset="0"/>
              </a:rPr>
              <a:t> </a:t>
            </a:r>
            <a:r>
              <a:rPr lang="en-US" altLang="en-US" sz="1800" b="1" dirty="0">
                <a:latin typeface="Courier New" panose="02070309020205020404" pitchFamily="49" charset="0"/>
                <a:cs typeface="Courier New" panose="02070309020205020404" pitchFamily="49" charset="0"/>
              </a:rPr>
              <a:t>t = new </a:t>
            </a:r>
            <a:r>
              <a:rPr lang="en-US" altLang="en-US" sz="1800" b="1" dirty="0" err="1">
                <a:latin typeface="Courier New" panose="02070309020205020404" pitchFamily="49" charset="0"/>
                <a:cs typeface="Courier New" panose="02070309020205020404" pitchFamily="49" charset="0"/>
              </a:rPr>
              <a:t>InstanceofDemo</a:t>
            </a:r>
            <a:r>
              <a:rPr lang="en-US" altLang="en-US" sz="1800" b="1" dirty="0">
                <a:latin typeface="Courier New" panose="02070309020205020404" pitchFamily="49" charset="0"/>
                <a:cs typeface="Courier New" panose="02070309020205020404" pitchFamily="49" charset="0"/>
              </a:rPr>
              <a:t>();</a:t>
            </a:r>
            <a:endParaRPr lang="en-US" altLang="en-US" sz="1800" b="1" dirty="0">
              <a:latin typeface="Courier New" panose="02070309020205020404" pitchFamily="49" charset="0"/>
              <a:cs typeface="Courier New" panose="02070309020205020404" pitchFamily="49" charset="0"/>
            </a:endParaRPr>
          </a:p>
          <a:p>
            <a:pPr lvl="1">
              <a:buNone/>
            </a:pPr>
            <a:r>
              <a:rPr lang="en-US" altLang="en-US" sz="1800" b="1" dirty="0">
                <a:latin typeface="Courier New" panose="02070309020205020404" pitchFamily="49" charset="0"/>
                <a:cs typeface="Courier New" panose="02070309020205020404" pitchFamily="49" charset="0"/>
              </a:rPr>
              <a:t>      </a:t>
            </a:r>
            <a:r>
              <a:rPr lang="en-US" altLang="en-US" sz="1800" b="1" dirty="0" smtClean="0">
                <a:latin typeface="Courier New" panose="02070309020205020404" pitchFamily="49" charset="0"/>
                <a:cs typeface="Courier New" panose="02070309020205020404" pitchFamily="49" charset="0"/>
              </a:rPr>
              <a:t>	if  ( </a:t>
            </a:r>
            <a:r>
              <a:rPr lang="en-US" altLang="en-US" sz="1800" b="1" dirty="0">
                <a:latin typeface="Courier New" panose="02070309020205020404" pitchFamily="49" charset="0"/>
                <a:cs typeface="Courier New" panose="02070309020205020404" pitchFamily="49" charset="0"/>
              </a:rPr>
              <a:t>t </a:t>
            </a:r>
            <a:r>
              <a:rPr lang="en-US" altLang="en-US" sz="1800" b="1" dirty="0" err="1">
                <a:solidFill>
                  <a:srgbClr val="FF3300"/>
                </a:solidFill>
                <a:latin typeface="Courier New" panose="02070309020205020404" pitchFamily="49" charset="0"/>
                <a:cs typeface="Courier New" panose="02070309020205020404" pitchFamily="49" charset="0"/>
              </a:rPr>
              <a:t>instanceof</a:t>
            </a:r>
            <a:r>
              <a:rPr lang="en-US" altLang="en-US" sz="1800" b="1" dirty="0">
                <a:latin typeface="Courier New" panose="02070309020205020404" pitchFamily="49" charset="0"/>
                <a:cs typeface="Courier New" panose="02070309020205020404" pitchFamily="49" charset="0"/>
              </a:rPr>
              <a:t> </a:t>
            </a:r>
            <a:r>
              <a:rPr lang="en-US" altLang="en-US" sz="1800" b="1" dirty="0" err="1">
                <a:latin typeface="Courier New" panose="02070309020205020404" pitchFamily="49" charset="0"/>
                <a:cs typeface="Courier New" panose="02070309020205020404" pitchFamily="49" charset="0"/>
              </a:rPr>
              <a:t>InstanceOfDemo</a:t>
            </a:r>
            <a:r>
              <a:rPr lang="en-US" altLang="en-US" sz="1800" b="1" dirty="0">
                <a:latin typeface="Courier New" panose="02070309020205020404" pitchFamily="49" charset="0"/>
                <a:cs typeface="Courier New" panose="02070309020205020404" pitchFamily="49" charset="0"/>
              </a:rPr>
              <a:t>)</a:t>
            </a:r>
            <a:endParaRPr lang="en-US" altLang="en-US" sz="1800" b="1" dirty="0">
              <a:latin typeface="Courier New" panose="02070309020205020404" pitchFamily="49" charset="0"/>
              <a:cs typeface="Courier New" panose="02070309020205020404" pitchFamily="49" charset="0"/>
            </a:endParaRPr>
          </a:p>
          <a:p>
            <a:pPr lvl="1">
              <a:buNone/>
            </a:pPr>
            <a:r>
              <a:rPr lang="en-US" altLang="en-US" sz="1800" b="1" dirty="0">
                <a:latin typeface="Courier New" panose="02070309020205020404" pitchFamily="49" charset="0"/>
                <a:cs typeface="Courier New" panose="02070309020205020404" pitchFamily="49" charset="0"/>
              </a:rPr>
              <a:t>         </a:t>
            </a:r>
            <a:r>
              <a:rPr lang="en-US" altLang="en-US" sz="1800" b="1" dirty="0" err="1">
                <a:latin typeface="Courier New" panose="02070309020205020404" pitchFamily="49" charset="0"/>
                <a:cs typeface="Courier New" panose="02070309020205020404" pitchFamily="49" charset="0"/>
              </a:rPr>
              <a:t>System.out.println</a:t>
            </a:r>
            <a:r>
              <a:rPr lang="en-US" altLang="en-US" sz="1800" b="1" dirty="0">
                <a:latin typeface="Courier New" panose="02070309020205020404" pitchFamily="49" charset="0"/>
                <a:cs typeface="Courier New" panose="02070309020205020404" pitchFamily="49" charset="0"/>
              </a:rPr>
              <a:t>(“ Yes”);</a:t>
            </a:r>
            <a:endParaRPr lang="en-US" altLang="en-US" sz="1800" b="1" dirty="0">
              <a:latin typeface="Courier New" panose="02070309020205020404" pitchFamily="49" charset="0"/>
              <a:cs typeface="Courier New" panose="02070309020205020404" pitchFamily="49" charset="0"/>
            </a:endParaRPr>
          </a:p>
          <a:p>
            <a:pPr lvl="1">
              <a:buNone/>
            </a:pPr>
            <a:r>
              <a:rPr lang="en-US" altLang="en-US" sz="1800" b="1" dirty="0">
                <a:latin typeface="Courier New" panose="02070309020205020404" pitchFamily="49" charset="0"/>
                <a:cs typeface="Courier New" panose="02070309020205020404" pitchFamily="49" charset="0"/>
              </a:rPr>
              <a:t>      </a:t>
            </a:r>
            <a:r>
              <a:rPr lang="en-US" altLang="en-US" sz="1800" b="1" dirty="0" smtClean="0">
                <a:latin typeface="Courier New" panose="02070309020205020404" pitchFamily="49" charset="0"/>
                <a:cs typeface="Courier New" panose="02070309020205020404" pitchFamily="49" charset="0"/>
              </a:rPr>
              <a:t>	else</a:t>
            </a:r>
            <a:endParaRPr lang="en-US" altLang="en-US" sz="1800" b="1" dirty="0">
              <a:latin typeface="Courier New" panose="02070309020205020404" pitchFamily="49" charset="0"/>
              <a:cs typeface="Courier New" panose="02070309020205020404" pitchFamily="49" charset="0"/>
            </a:endParaRPr>
          </a:p>
          <a:p>
            <a:pPr lvl="1">
              <a:buNone/>
            </a:pPr>
            <a:r>
              <a:rPr lang="en-US" altLang="en-US" sz="1800" b="1" dirty="0">
                <a:latin typeface="Courier New" panose="02070309020205020404" pitchFamily="49" charset="0"/>
                <a:cs typeface="Courier New" panose="02070309020205020404" pitchFamily="49" charset="0"/>
              </a:rPr>
              <a:t>         </a:t>
            </a:r>
            <a:r>
              <a:rPr lang="en-US" altLang="en-US" sz="1800" b="1" dirty="0" err="1">
                <a:latin typeface="Courier New" panose="02070309020205020404" pitchFamily="49" charset="0"/>
                <a:cs typeface="Courier New" panose="02070309020205020404" pitchFamily="49" charset="0"/>
              </a:rPr>
              <a:t>System.out.println</a:t>
            </a:r>
            <a:r>
              <a:rPr lang="en-US" altLang="en-US" sz="1800" b="1" dirty="0">
                <a:latin typeface="Courier New" panose="02070309020205020404" pitchFamily="49" charset="0"/>
                <a:cs typeface="Courier New" panose="02070309020205020404" pitchFamily="49" charset="0"/>
              </a:rPr>
              <a:t>(“ NO”);</a:t>
            </a:r>
            <a:endParaRPr lang="en-US" altLang="en-US" sz="1800" b="1" dirty="0">
              <a:latin typeface="Courier New" panose="02070309020205020404" pitchFamily="49" charset="0"/>
              <a:cs typeface="Courier New" panose="02070309020205020404" pitchFamily="49" charset="0"/>
            </a:endParaRPr>
          </a:p>
          <a:p>
            <a:pPr lvl="1">
              <a:buNone/>
            </a:pPr>
            <a:r>
              <a:rPr lang="en-US" altLang="en-US" sz="1800" b="1" dirty="0">
                <a:latin typeface="Courier New" panose="02070309020205020404" pitchFamily="49" charset="0"/>
                <a:cs typeface="Courier New" panose="02070309020205020404" pitchFamily="49" charset="0"/>
              </a:rPr>
              <a:t>  }</a:t>
            </a:r>
            <a:endParaRPr lang="en-US" altLang="en-US" sz="1800" b="1" dirty="0">
              <a:latin typeface="Courier New" panose="02070309020205020404" pitchFamily="49" charset="0"/>
              <a:cs typeface="Courier New" panose="02070309020205020404" pitchFamily="49" charset="0"/>
            </a:endParaRPr>
          </a:p>
          <a:p>
            <a:pPr lvl="1">
              <a:buNone/>
            </a:pPr>
            <a:r>
              <a:rPr lang="en-US" altLang="en-US" sz="1800" b="1" dirty="0">
                <a:latin typeface="Courier New" panose="02070309020205020404" pitchFamily="49" charset="0"/>
                <a:cs typeface="Courier New" panose="02070309020205020404" pitchFamily="49" charset="0"/>
              </a:rPr>
              <a:t>}</a:t>
            </a:r>
            <a:endParaRPr lang="en-US" altLang="en-US" sz="1800" b="1"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2574290" y="3911600"/>
            <a:ext cx="5336540" cy="689610"/>
          </a:xfrm>
          <a:prstGeom prst="rect">
            <a:avLst/>
          </a:prstGeom>
        </p:spPr>
        <p:txBody>
          <a:bodyPr vert="horz" wrap="square" lIns="0" tIns="12700" rIns="0" bIns="0" rtlCol="0">
            <a:spAutoFit/>
          </a:bodyPr>
          <a:lstStyle/>
          <a:p>
            <a:pPr marL="12700">
              <a:lnSpc>
                <a:spcPct val="100000"/>
              </a:lnSpc>
              <a:spcBef>
                <a:spcPts val="100"/>
              </a:spcBef>
            </a:pPr>
            <a:r>
              <a:rPr sz="4400" spc="105" dirty="0">
                <a:solidFill>
                  <a:srgbClr val="585858"/>
                </a:solidFill>
                <a:latin typeface="Verdana" panose="020B0604030504040204"/>
                <a:cs typeface="Verdana" panose="020B0604030504040204"/>
              </a:rPr>
              <a:t>Thank</a:t>
            </a:r>
            <a:r>
              <a:rPr sz="4400" spc="-395" dirty="0">
                <a:solidFill>
                  <a:srgbClr val="585858"/>
                </a:solidFill>
                <a:latin typeface="Verdana" panose="020B0604030504040204"/>
                <a:cs typeface="Verdana" panose="020B0604030504040204"/>
              </a:rPr>
              <a:t> </a:t>
            </a:r>
            <a:r>
              <a:rPr sz="4400" spc="-50" dirty="0">
                <a:solidFill>
                  <a:srgbClr val="585858"/>
                </a:solidFill>
                <a:latin typeface="Verdana" panose="020B0604030504040204"/>
                <a:cs typeface="Verdana" panose="020B0604030504040204"/>
              </a:rPr>
              <a:t>you!</a:t>
            </a:r>
            <a:endParaRPr sz="4400">
              <a:latin typeface="Verdana" panose="020B0604030504040204"/>
              <a:cs typeface="Verdana" panose="020B0604030504040204"/>
            </a:endParaRPr>
          </a:p>
        </p:txBody>
      </p:sp>
      <p:sp>
        <p:nvSpPr>
          <p:cNvPr id="8" name="object 8"/>
          <p:cNvSpPr txBox="1"/>
          <p:nvPr/>
        </p:nvSpPr>
        <p:spPr>
          <a:xfrm>
            <a:off x="2839720" y="4857115"/>
            <a:ext cx="4790440" cy="628015"/>
          </a:xfrm>
          <a:prstGeom prst="rect">
            <a:avLst/>
          </a:prstGeom>
        </p:spPr>
        <p:txBody>
          <a:bodyPr vert="horz" wrap="square" lIns="0" tIns="12700" rIns="0" bIns="0" rtlCol="0">
            <a:spAutoFit/>
          </a:bodyPr>
          <a:lstStyle/>
          <a:p>
            <a:pPr marL="12700">
              <a:lnSpc>
                <a:spcPct val="100000"/>
              </a:lnSpc>
              <a:spcBef>
                <a:spcPts val="100"/>
              </a:spcBef>
            </a:pPr>
            <a:r>
              <a:rPr sz="4000" spc="-5" dirty="0">
                <a:solidFill>
                  <a:srgbClr val="585858"/>
                </a:solidFill>
                <a:latin typeface="Courier New" panose="02070309020205020404"/>
                <a:cs typeface="Courier New" panose="02070309020205020404"/>
              </a:rPr>
              <a:t>Any</a:t>
            </a:r>
            <a:r>
              <a:rPr sz="4000" spc="-90" dirty="0">
                <a:solidFill>
                  <a:srgbClr val="585858"/>
                </a:solidFill>
                <a:latin typeface="Courier New" panose="02070309020205020404"/>
                <a:cs typeface="Courier New" panose="02070309020205020404"/>
              </a:rPr>
              <a:t> </a:t>
            </a:r>
            <a:r>
              <a:rPr sz="4000" spc="-10" dirty="0">
                <a:solidFill>
                  <a:srgbClr val="585858"/>
                </a:solidFill>
                <a:latin typeface="Courier New" panose="02070309020205020404"/>
                <a:cs typeface="Courier New" panose="02070309020205020404"/>
              </a:rPr>
              <a:t>questions?</a:t>
            </a:r>
            <a:endParaRPr sz="4000">
              <a:latin typeface="Courier New" panose="02070309020205020404"/>
              <a:cs typeface="Courier New" panose="020703090202050204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85925" y="377825"/>
            <a:ext cx="4895850" cy="690245"/>
          </a:xfrm>
          <a:prstGeom prst="rect">
            <a:avLst/>
          </a:prstGeom>
        </p:spPr>
        <p:txBody>
          <a:bodyPr vert="horz" wrap="square" lIns="0" tIns="13335" rIns="0" bIns="0" rtlCol="0">
            <a:spAutoFit/>
          </a:bodyPr>
          <a:lstStyle/>
          <a:p>
            <a:pPr marL="12700" algn="l">
              <a:lnSpc>
                <a:spcPct val="100000"/>
              </a:lnSpc>
              <a:spcBef>
                <a:spcPts val="105"/>
              </a:spcBef>
            </a:pPr>
            <a:r>
              <a:rPr spc="225" dirty="0"/>
              <a:t>Java</a:t>
            </a:r>
            <a:r>
              <a:rPr spc="-415" dirty="0"/>
              <a:t> </a:t>
            </a:r>
            <a:r>
              <a:rPr spc="50" dirty="0"/>
              <a:t>platform</a:t>
            </a:r>
            <a:endParaRPr spc="50" dirty="0"/>
          </a:p>
        </p:txBody>
      </p:sp>
      <p:sp>
        <p:nvSpPr>
          <p:cNvPr id="3" name="object 3"/>
          <p:cNvSpPr txBox="1"/>
          <p:nvPr/>
        </p:nvSpPr>
        <p:spPr>
          <a:xfrm>
            <a:off x="1203325" y="1187450"/>
            <a:ext cx="10352405" cy="3514725"/>
          </a:xfrm>
          <a:prstGeom prst="rect">
            <a:avLst/>
          </a:prstGeom>
        </p:spPr>
        <p:txBody>
          <a:bodyPr vert="horz" wrap="square" lIns="0" tIns="129539" rIns="0" bIns="0" rtlCol="0">
            <a:spAutoFit/>
          </a:bodyPr>
          <a:lstStyle/>
          <a:p>
            <a:pPr marL="286385" indent="-274320">
              <a:lnSpc>
                <a:spcPct val="100000"/>
              </a:lnSpc>
              <a:spcBef>
                <a:spcPts val="1020"/>
              </a:spcBef>
              <a:buChar char="•"/>
              <a:tabLst>
                <a:tab pos="286385" algn="l"/>
                <a:tab pos="287020" algn="l"/>
              </a:tabLst>
            </a:pPr>
            <a:endParaRPr lang="en-US" sz="2800">
              <a:latin typeface="Arial" panose="020B0604020202020204"/>
              <a:cs typeface="Arial" panose="020B0604020202020204"/>
            </a:endParaRPr>
          </a:p>
          <a:p>
            <a:pPr marL="286385" indent="-274320">
              <a:lnSpc>
                <a:spcPct val="100000"/>
              </a:lnSpc>
              <a:spcBef>
                <a:spcPts val="1020"/>
              </a:spcBef>
              <a:buChar char="•"/>
              <a:tabLst>
                <a:tab pos="286385" algn="l"/>
                <a:tab pos="287020" algn="l"/>
              </a:tabLst>
            </a:pPr>
            <a:r>
              <a:rPr lang="en-US" sz="2800">
                <a:latin typeface="Arial" panose="020B0604020202020204"/>
                <a:cs typeface="Arial" panose="020B0604020202020204"/>
              </a:rPr>
              <a:t>B</a:t>
            </a:r>
            <a:r>
              <a:rPr sz="2800">
                <a:latin typeface="Arial" panose="020B0604020202020204"/>
                <a:cs typeface="Arial" panose="020B0604020202020204"/>
              </a:rPr>
              <a:t>ao gồm một công cụ thực thi (execution engine), trình biên dịch (compiler) và một bộ thư viện Java.</a:t>
            </a:r>
            <a:endParaRPr sz="2800">
              <a:latin typeface="Arial" panose="020B0604020202020204"/>
              <a:cs typeface="Arial" panose="020B0604020202020204"/>
            </a:endParaRPr>
          </a:p>
          <a:p>
            <a:pPr marL="286385" indent="-274320">
              <a:lnSpc>
                <a:spcPct val="100000"/>
              </a:lnSpc>
              <a:spcBef>
                <a:spcPts val="1020"/>
              </a:spcBef>
              <a:buChar char="•"/>
              <a:tabLst>
                <a:tab pos="286385" algn="l"/>
                <a:tab pos="287020" algn="l"/>
              </a:tabLst>
            </a:pPr>
            <a:endParaRPr sz="2800">
              <a:latin typeface="Arial" panose="020B0604020202020204"/>
              <a:cs typeface="Arial" panose="020B0604020202020204"/>
            </a:endParaRPr>
          </a:p>
          <a:p>
            <a:pPr marL="286385" indent="-274320">
              <a:lnSpc>
                <a:spcPct val="100000"/>
              </a:lnSpc>
              <a:spcBef>
                <a:spcPts val="1020"/>
              </a:spcBef>
              <a:buChar char="•"/>
              <a:tabLst>
                <a:tab pos="286385" algn="l"/>
                <a:tab pos="287020" algn="l"/>
              </a:tabLst>
            </a:pPr>
            <a:r>
              <a:rPr sz="2800">
                <a:latin typeface="Arial" panose="020B0604020202020204"/>
                <a:cs typeface="Arial" panose="020B0604020202020204"/>
              </a:rPr>
              <a:t>Nhờ Java Platform, ngôn ngữ Java có thể chạy ở bất kỳ bộ xử lý hoặc hệ điều hành nào.</a:t>
            </a:r>
            <a:endParaRPr sz="2800">
              <a:latin typeface="Arial" panose="020B0604020202020204"/>
              <a:cs typeface="Arial" panose="020B0604020202020204"/>
            </a:endParaRPr>
          </a:p>
          <a:p>
            <a:pPr marL="560705" marR="441960" lvl="1" indent="-228600">
              <a:lnSpc>
                <a:spcPts val="2160"/>
              </a:lnSpc>
              <a:spcBef>
                <a:spcPts val="1025"/>
              </a:spcBef>
              <a:buChar char="•"/>
              <a:tabLst>
                <a:tab pos="560705" algn="l"/>
                <a:tab pos="561340" algn="l"/>
              </a:tabLst>
            </a:pPr>
            <a:endParaRPr sz="2800">
              <a:latin typeface="Arial" panose="020B0604020202020204"/>
              <a:cs typeface="Arial" panose="020B0604020202020204"/>
            </a:endParaRPr>
          </a:p>
        </p:txBody>
      </p:sp>
      <p:sp>
        <p:nvSpPr>
          <p:cNvPr id="5" name="object 5"/>
          <p:cNvSpPr txBox="1"/>
          <p:nvPr/>
        </p:nvSpPr>
        <p:spPr>
          <a:xfrm>
            <a:off x="10351007" y="6396240"/>
            <a:ext cx="178435" cy="221615"/>
          </a:xfrm>
          <a:prstGeom prst="rect">
            <a:avLst/>
          </a:prstGeom>
        </p:spPr>
        <p:txBody>
          <a:bodyPr vert="horz" wrap="square" lIns="0" tIns="6350" rIns="0" bIns="0" rtlCol="0">
            <a:spAutoFit/>
          </a:bodyPr>
          <a:lstStyle/>
          <a:p>
            <a:pPr marL="38100">
              <a:lnSpc>
                <a:spcPct val="100000"/>
              </a:lnSpc>
              <a:spcBef>
                <a:spcPts val="50"/>
              </a:spcBef>
            </a:pPr>
            <a:fld id="{81D60167-4931-47E6-BA6A-407CBD079E47}" type="slidenum">
              <a:rPr sz="1400" spc="-90" dirty="0">
                <a:solidFill>
                  <a:srgbClr val="FFFFFF"/>
                </a:solidFill>
                <a:latin typeface="Verdana" panose="020B0604030504040204"/>
                <a:cs typeface="Verdana" panose="020B0604030504040204"/>
              </a:rPr>
            </a:fld>
            <a:endParaRPr sz="1400">
              <a:latin typeface="Verdana" panose="020B0604030504040204"/>
              <a:cs typeface="Verdana" panose="020B060403050404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10385" y="393700"/>
            <a:ext cx="4871085" cy="690245"/>
          </a:xfrm>
          <a:prstGeom prst="rect">
            <a:avLst/>
          </a:prstGeom>
        </p:spPr>
        <p:txBody>
          <a:bodyPr vert="horz" wrap="square" lIns="0" tIns="13335" rIns="0" bIns="0" rtlCol="0">
            <a:spAutoFit/>
          </a:bodyPr>
          <a:lstStyle/>
          <a:p>
            <a:pPr marL="12700" algn="l">
              <a:lnSpc>
                <a:spcPct val="100000"/>
              </a:lnSpc>
              <a:spcBef>
                <a:spcPts val="105"/>
              </a:spcBef>
            </a:pPr>
            <a:r>
              <a:rPr spc="225" dirty="0"/>
              <a:t>Java</a:t>
            </a:r>
            <a:r>
              <a:rPr spc="-415" dirty="0"/>
              <a:t> </a:t>
            </a:r>
            <a:r>
              <a:rPr spc="50" dirty="0"/>
              <a:t>platform</a:t>
            </a:r>
            <a:endParaRPr spc="50" dirty="0"/>
          </a:p>
        </p:txBody>
      </p:sp>
      <p:sp>
        <p:nvSpPr>
          <p:cNvPr id="4" name="object 4"/>
          <p:cNvSpPr txBox="1"/>
          <p:nvPr/>
        </p:nvSpPr>
        <p:spPr>
          <a:xfrm>
            <a:off x="10351007" y="6396240"/>
            <a:ext cx="178435" cy="221615"/>
          </a:xfrm>
          <a:prstGeom prst="rect">
            <a:avLst/>
          </a:prstGeom>
        </p:spPr>
        <p:txBody>
          <a:bodyPr vert="horz" wrap="square" lIns="0" tIns="6350" rIns="0" bIns="0" rtlCol="0">
            <a:spAutoFit/>
          </a:bodyPr>
          <a:lstStyle/>
          <a:p>
            <a:pPr marL="38100">
              <a:lnSpc>
                <a:spcPct val="100000"/>
              </a:lnSpc>
              <a:spcBef>
                <a:spcPts val="50"/>
              </a:spcBef>
            </a:pPr>
            <a:fld id="{81D60167-4931-47E6-BA6A-407CBD079E47}" type="slidenum">
              <a:rPr sz="1400" spc="-90" dirty="0">
                <a:solidFill>
                  <a:srgbClr val="FFFFFF"/>
                </a:solidFill>
                <a:latin typeface="Verdana" panose="020B0604030504040204"/>
                <a:cs typeface="Verdana" panose="020B0604030504040204"/>
              </a:rPr>
            </a:fld>
            <a:endParaRPr sz="1400">
              <a:latin typeface="Verdana" panose="020B0604030504040204"/>
              <a:cs typeface="Verdana" panose="020B0604030504040204"/>
            </a:endParaRPr>
          </a:p>
        </p:txBody>
      </p:sp>
      <p:sp>
        <p:nvSpPr>
          <p:cNvPr id="3" name="object 3"/>
          <p:cNvSpPr txBox="1"/>
          <p:nvPr/>
        </p:nvSpPr>
        <p:spPr>
          <a:xfrm>
            <a:off x="1655445" y="1564005"/>
            <a:ext cx="9952355" cy="4141470"/>
          </a:xfrm>
          <a:prstGeom prst="rect">
            <a:avLst/>
          </a:prstGeom>
        </p:spPr>
        <p:txBody>
          <a:bodyPr vert="horz" wrap="square" lIns="0" tIns="129539" rIns="0" bIns="0" rtlCol="0">
            <a:spAutoFit/>
          </a:bodyPr>
          <a:lstStyle/>
          <a:p>
            <a:pPr marL="286385" indent="-274320">
              <a:lnSpc>
                <a:spcPct val="100000"/>
              </a:lnSpc>
              <a:spcBef>
                <a:spcPts val="1020"/>
              </a:spcBef>
              <a:buChar char="•"/>
              <a:tabLst>
                <a:tab pos="286385" algn="l"/>
                <a:tab pos="287020" algn="l"/>
              </a:tabLst>
            </a:pPr>
            <a:r>
              <a:rPr sz="2800" spc="-155" dirty="0">
                <a:solidFill>
                  <a:srgbClr val="585858"/>
                </a:solidFill>
                <a:latin typeface="Arial" panose="020B0604020202020204"/>
                <a:cs typeface="Arial" panose="020B0604020202020204"/>
              </a:rPr>
              <a:t>Các </a:t>
            </a:r>
            <a:r>
              <a:rPr sz="2800" spc="20" dirty="0">
                <a:solidFill>
                  <a:srgbClr val="585858"/>
                </a:solidFill>
                <a:latin typeface="Arial" panose="020B0604020202020204"/>
                <a:cs typeface="Arial" panose="020B0604020202020204"/>
              </a:rPr>
              <a:t>thành </a:t>
            </a:r>
            <a:r>
              <a:rPr sz="2800" dirty="0">
                <a:solidFill>
                  <a:srgbClr val="585858"/>
                </a:solidFill>
                <a:latin typeface="Arial" panose="020B0604020202020204"/>
                <a:cs typeface="Arial" panose="020B0604020202020204"/>
              </a:rPr>
              <a:t>phần </a:t>
            </a:r>
            <a:r>
              <a:rPr sz="2800" spc="-65" dirty="0">
                <a:solidFill>
                  <a:srgbClr val="585858"/>
                </a:solidFill>
                <a:latin typeface="Arial" panose="020B0604020202020204"/>
                <a:cs typeface="Arial" panose="020B0604020202020204"/>
              </a:rPr>
              <a:t>của </a:t>
            </a:r>
            <a:r>
              <a:rPr sz="2800" spc="-180" dirty="0">
                <a:solidFill>
                  <a:srgbClr val="585858"/>
                </a:solidFill>
                <a:latin typeface="Arial" panose="020B0604020202020204"/>
                <a:cs typeface="Arial" panose="020B0604020202020204"/>
              </a:rPr>
              <a:t>Java</a:t>
            </a:r>
            <a:r>
              <a:rPr sz="2800" spc="200" dirty="0">
                <a:solidFill>
                  <a:srgbClr val="585858"/>
                </a:solidFill>
                <a:latin typeface="Arial" panose="020B0604020202020204"/>
                <a:cs typeface="Arial" panose="020B0604020202020204"/>
              </a:rPr>
              <a:t> </a:t>
            </a:r>
            <a:r>
              <a:rPr sz="2800" spc="5" dirty="0">
                <a:solidFill>
                  <a:srgbClr val="585858"/>
                </a:solidFill>
                <a:latin typeface="Arial" panose="020B0604020202020204"/>
                <a:cs typeface="Arial" panose="020B0604020202020204"/>
              </a:rPr>
              <a:t>Platform</a:t>
            </a:r>
            <a:endParaRPr sz="2800">
              <a:latin typeface="Arial" panose="020B0604020202020204"/>
              <a:cs typeface="Arial" panose="020B0604020202020204"/>
            </a:endParaRPr>
          </a:p>
          <a:p>
            <a:pPr marL="560705" lvl="1" indent="-229235">
              <a:lnSpc>
                <a:spcPct val="100000"/>
              </a:lnSpc>
              <a:spcBef>
                <a:spcPts val="775"/>
              </a:spcBef>
              <a:buChar char="•"/>
              <a:tabLst>
                <a:tab pos="560705" algn="l"/>
                <a:tab pos="561340" algn="l"/>
              </a:tabLst>
            </a:pPr>
            <a:r>
              <a:rPr sz="2800" spc="-130" dirty="0">
                <a:solidFill>
                  <a:srgbClr val="585858"/>
                </a:solidFill>
                <a:latin typeface="Arial" panose="020B0604020202020204"/>
                <a:cs typeface="Arial" panose="020B0604020202020204"/>
              </a:rPr>
              <a:t>Các</a:t>
            </a:r>
            <a:r>
              <a:rPr sz="2800" spc="-30" dirty="0">
                <a:solidFill>
                  <a:srgbClr val="585858"/>
                </a:solidFill>
                <a:latin typeface="Arial" panose="020B0604020202020204"/>
                <a:cs typeface="Arial" panose="020B0604020202020204"/>
              </a:rPr>
              <a:t> </a:t>
            </a:r>
            <a:r>
              <a:rPr sz="2800" spc="-95" dirty="0">
                <a:solidFill>
                  <a:srgbClr val="585858"/>
                </a:solidFill>
                <a:latin typeface="Arial" panose="020B0604020202020204"/>
                <a:cs typeface="Arial" panose="020B0604020202020204"/>
              </a:rPr>
              <a:t>API</a:t>
            </a:r>
            <a:endParaRPr sz="2800">
              <a:latin typeface="Arial" panose="020B0604020202020204"/>
              <a:cs typeface="Arial" panose="020B0604020202020204"/>
            </a:endParaRPr>
          </a:p>
          <a:p>
            <a:pPr marL="606425" marR="5080" lvl="2" indent="0">
              <a:lnSpc>
                <a:spcPts val="1940"/>
              </a:lnSpc>
              <a:spcBef>
                <a:spcPts val="830"/>
              </a:spcBef>
              <a:buNone/>
              <a:tabLst>
                <a:tab pos="835660" algn="l"/>
                <a:tab pos="835660" algn="l"/>
              </a:tabLst>
            </a:pPr>
            <a:r>
              <a:rPr lang="en-US" sz="2800" spc="-135" dirty="0">
                <a:solidFill>
                  <a:srgbClr val="585858"/>
                </a:solidFill>
                <a:latin typeface="Arial" panose="020B0604020202020204"/>
                <a:cs typeface="Arial" panose="020B0604020202020204"/>
              </a:rPr>
              <a:t>	</a:t>
            </a:r>
            <a:r>
              <a:rPr sz="2800" spc="-135" dirty="0">
                <a:solidFill>
                  <a:srgbClr val="585858"/>
                </a:solidFill>
                <a:latin typeface="Arial" panose="020B0604020202020204"/>
                <a:cs typeface="Arial" panose="020B0604020202020204"/>
              </a:rPr>
              <a:t>Java </a:t>
            </a:r>
            <a:r>
              <a:rPr sz="2800" spc="5" dirty="0">
                <a:solidFill>
                  <a:srgbClr val="585858"/>
                </a:solidFill>
                <a:latin typeface="Arial" panose="020B0604020202020204"/>
                <a:cs typeface="Arial" panose="020B0604020202020204"/>
              </a:rPr>
              <a:t>Platform </a:t>
            </a:r>
            <a:r>
              <a:rPr sz="2800" dirty="0">
                <a:solidFill>
                  <a:srgbClr val="585858"/>
                </a:solidFill>
                <a:latin typeface="Arial" panose="020B0604020202020204"/>
                <a:cs typeface="Arial" panose="020B0604020202020204"/>
              </a:rPr>
              <a:t>cung </a:t>
            </a:r>
            <a:r>
              <a:rPr sz="2800" spc="-40" dirty="0">
                <a:solidFill>
                  <a:srgbClr val="585858"/>
                </a:solidFill>
                <a:latin typeface="Arial" panose="020B0604020202020204"/>
                <a:cs typeface="Arial" panose="020B0604020202020204"/>
              </a:rPr>
              <a:t>cấp </a:t>
            </a:r>
            <a:r>
              <a:rPr sz="2800" spc="-80" dirty="0">
                <a:solidFill>
                  <a:srgbClr val="585858"/>
                </a:solidFill>
                <a:latin typeface="Arial" panose="020B0604020202020204"/>
                <a:cs typeface="Arial" panose="020B0604020202020204"/>
              </a:rPr>
              <a:t>các </a:t>
            </a:r>
            <a:r>
              <a:rPr sz="2800" spc="-90" dirty="0">
                <a:solidFill>
                  <a:srgbClr val="585858"/>
                </a:solidFill>
                <a:latin typeface="Arial" panose="020B0604020202020204"/>
                <a:cs typeface="Arial" panose="020B0604020202020204"/>
              </a:rPr>
              <a:t>API </a:t>
            </a:r>
            <a:r>
              <a:rPr sz="2800" spc="-5" dirty="0">
                <a:solidFill>
                  <a:srgbClr val="585858"/>
                </a:solidFill>
                <a:latin typeface="Arial" panose="020B0604020202020204"/>
                <a:cs typeface="Arial" panose="020B0604020202020204"/>
              </a:rPr>
              <a:t>để lập </a:t>
            </a:r>
            <a:r>
              <a:rPr sz="2800" spc="15" dirty="0">
                <a:solidFill>
                  <a:srgbClr val="585858"/>
                </a:solidFill>
                <a:latin typeface="Arial" panose="020B0604020202020204"/>
                <a:cs typeface="Arial" panose="020B0604020202020204"/>
              </a:rPr>
              <a:t>trình </a:t>
            </a:r>
            <a:r>
              <a:rPr sz="2800" spc="-15" dirty="0">
                <a:solidFill>
                  <a:srgbClr val="585858"/>
                </a:solidFill>
                <a:latin typeface="Arial" panose="020B0604020202020204"/>
                <a:cs typeface="Arial" panose="020B0604020202020204"/>
              </a:rPr>
              <a:t>viên </a:t>
            </a:r>
            <a:r>
              <a:rPr sz="2800" spc="25" dirty="0">
                <a:solidFill>
                  <a:srgbClr val="585858"/>
                </a:solidFill>
                <a:latin typeface="Arial" panose="020B0604020202020204"/>
                <a:cs typeface="Arial" panose="020B0604020202020204"/>
              </a:rPr>
              <a:t>không</a:t>
            </a:r>
            <a:r>
              <a:rPr lang="en-US" sz="2800" spc="25" dirty="0">
                <a:solidFill>
                  <a:srgbClr val="585858"/>
                </a:solidFill>
                <a:latin typeface="Arial" panose="020B0604020202020204"/>
                <a:cs typeface="Arial" panose="020B0604020202020204"/>
              </a:rPr>
              <a:t> </a:t>
            </a:r>
            <a:endParaRPr lang="en-US" sz="2800" spc="25" dirty="0">
              <a:solidFill>
                <a:srgbClr val="585858"/>
              </a:solidFill>
              <a:latin typeface="Arial" panose="020B0604020202020204"/>
              <a:cs typeface="Arial" panose="020B0604020202020204"/>
            </a:endParaRPr>
          </a:p>
          <a:p>
            <a:pPr marL="606425" marR="5080" lvl="2" indent="0">
              <a:lnSpc>
                <a:spcPts val="1940"/>
              </a:lnSpc>
              <a:spcBef>
                <a:spcPts val="830"/>
              </a:spcBef>
              <a:buNone/>
              <a:tabLst>
                <a:tab pos="835660" algn="l"/>
                <a:tab pos="835660" algn="l"/>
              </a:tabLst>
            </a:pPr>
            <a:r>
              <a:rPr sz="2800" spc="-50" dirty="0">
                <a:solidFill>
                  <a:srgbClr val="585858"/>
                </a:solidFill>
                <a:latin typeface="Arial" panose="020B0604020202020204"/>
                <a:cs typeface="Arial" panose="020B0604020202020204"/>
              </a:rPr>
              <a:t>cần  </a:t>
            </a:r>
            <a:r>
              <a:rPr sz="2800" dirty="0">
                <a:solidFill>
                  <a:srgbClr val="585858"/>
                </a:solidFill>
                <a:latin typeface="Arial" panose="020B0604020202020204"/>
                <a:cs typeface="Arial" panose="020B0604020202020204"/>
              </a:rPr>
              <a:t>phải </a:t>
            </a:r>
            <a:r>
              <a:rPr sz="2800" spc="-145" dirty="0">
                <a:solidFill>
                  <a:srgbClr val="585858"/>
                </a:solidFill>
                <a:latin typeface="Arial" panose="020B0604020202020204"/>
                <a:cs typeface="Arial" panose="020B0604020202020204"/>
              </a:rPr>
              <a:t>sử </a:t>
            </a:r>
            <a:r>
              <a:rPr sz="2800" spc="35" dirty="0">
                <a:solidFill>
                  <a:srgbClr val="585858"/>
                </a:solidFill>
                <a:latin typeface="Arial" panose="020B0604020202020204"/>
                <a:cs typeface="Arial" panose="020B0604020202020204"/>
              </a:rPr>
              <a:t>dụng </a:t>
            </a:r>
            <a:r>
              <a:rPr sz="2800" spc="-80" dirty="0">
                <a:solidFill>
                  <a:srgbClr val="585858"/>
                </a:solidFill>
                <a:latin typeface="Arial" panose="020B0604020202020204"/>
                <a:cs typeface="Arial" panose="020B0604020202020204"/>
              </a:rPr>
              <a:t>các </a:t>
            </a:r>
            <a:r>
              <a:rPr sz="2800" spc="-90" dirty="0">
                <a:solidFill>
                  <a:srgbClr val="585858"/>
                </a:solidFill>
                <a:latin typeface="Arial" panose="020B0604020202020204"/>
                <a:cs typeface="Arial" panose="020B0604020202020204"/>
              </a:rPr>
              <a:t>API </a:t>
            </a:r>
            <a:r>
              <a:rPr sz="2800" spc="-50" dirty="0">
                <a:solidFill>
                  <a:srgbClr val="585858"/>
                </a:solidFill>
                <a:latin typeface="Arial" panose="020B0604020202020204"/>
                <a:cs typeface="Arial" panose="020B0604020202020204"/>
              </a:rPr>
              <a:t>của</a:t>
            </a:r>
            <a:r>
              <a:rPr sz="2800" spc="-150" dirty="0">
                <a:solidFill>
                  <a:srgbClr val="585858"/>
                </a:solidFill>
                <a:latin typeface="Arial" panose="020B0604020202020204"/>
                <a:cs typeface="Arial" panose="020B0604020202020204"/>
              </a:rPr>
              <a:t> </a:t>
            </a:r>
            <a:r>
              <a:rPr sz="2800" spc="-40" dirty="0">
                <a:solidFill>
                  <a:srgbClr val="585858"/>
                </a:solidFill>
                <a:latin typeface="Arial" panose="020B0604020202020204"/>
                <a:cs typeface="Arial" panose="020B0604020202020204"/>
              </a:rPr>
              <a:t>HĐH</a:t>
            </a:r>
            <a:r>
              <a:rPr lang="en-US" sz="2800" spc="-40" dirty="0">
                <a:solidFill>
                  <a:srgbClr val="585858"/>
                </a:solidFill>
                <a:latin typeface="Arial" panose="020B0604020202020204"/>
                <a:cs typeface="Arial" panose="020B0604020202020204"/>
              </a:rPr>
              <a:t>.</a:t>
            </a:r>
            <a:endParaRPr lang="en-US" sz="2800" spc="-40" dirty="0">
              <a:solidFill>
                <a:srgbClr val="585858"/>
              </a:solidFill>
              <a:latin typeface="Arial" panose="020B0604020202020204"/>
              <a:cs typeface="Arial" panose="020B0604020202020204"/>
            </a:endParaRPr>
          </a:p>
          <a:p>
            <a:pPr marL="606425" marR="5080" lvl="2" indent="0">
              <a:lnSpc>
                <a:spcPts val="1940"/>
              </a:lnSpc>
              <a:spcBef>
                <a:spcPts val="830"/>
              </a:spcBef>
              <a:buNone/>
              <a:tabLst>
                <a:tab pos="835660" algn="l"/>
                <a:tab pos="835660" algn="l"/>
              </a:tabLst>
            </a:pPr>
            <a:endParaRPr sz="2800">
              <a:latin typeface="Arial" panose="020B0604020202020204"/>
              <a:cs typeface="Arial" panose="020B0604020202020204"/>
            </a:endParaRPr>
          </a:p>
          <a:p>
            <a:pPr marL="560705" lvl="1" indent="-229235">
              <a:lnSpc>
                <a:spcPct val="100000"/>
              </a:lnSpc>
              <a:spcBef>
                <a:spcPts val="740"/>
              </a:spcBef>
              <a:buChar char="•"/>
              <a:tabLst>
                <a:tab pos="560705" algn="l"/>
                <a:tab pos="561340" algn="l"/>
              </a:tabLst>
            </a:pPr>
            <a:r>
              <a:rPr sz="2800" spc="-145" dirty="0">
                <a:solidFill>
                  <a:srgbClr val="585858"/>
                </a:solidFill>
                <a:latin typeface="Arial" panose="020B0604020202020204"/>
                <a:cs typeface="Arial" panose="020B0604020202020204"/>
              </a:rPr>
              <a:t>Java </a:t>
            </a:r>
            <a:r>
              <a:rPr sz="2800" spc="15" dirty="0">
                <a:solidFill>
                  <a:srgbClr val="585858"/>
                </a:solidFill>
                <a:latin typeface="Arial" panose="020B0604020202020204"/>
                <a:cs typeface="Arial" panose="020B0604020202020204"/>
              </a:rPr>
              <a:t>Virtual </a:t>
            </a:r>
            <a:r>
              <a:rPr sz="2800" spc="-5" dirty="0">
                <a:solidFill>
                  <a:srgbClr val="585858"/>
                </a:solidFill>
                <a:latin typeface="Arial" panose="020B0604020202020204"/>
                <a:cs typeface="Arial" panose="020B0604020202020204"/>
              </a:rPr>
              <a:t>Machine</a:t>
            </a:r>
            <a:r>
              <a:rPr sz="2800" spc="60" dirty="0">
                <a:solidFill>
                  <a:srgbClr val="585858"/>
                </a:solidFill>
                <a:latin typeface="Arial" panose="020B0604020202020204"/>
                <a:cs typeface="Arial" panose="020B0604020202020204"/>
              </a:rPr>
              <a:t> </a:t>
            </a:r>
            <a:r>
              <a:rPr sz="2800" spc="-75" dirty="0">
                <a:solidFill>
                  <a:srgbClr val="585858"/>
                </a:solidFill>
                <a:latin typeface="Arial" panose="020B0604020202020204"/>
                <a:cs typeface="Arial" panose="020B0604020202020204"/>
              </a:rPr>
              <a:t>(JVM)</a:t>
            </a:r>
            <a:endParaRPr sz="2800" spc="-75" dirty="0">
              <a:solidFill>
                <a:srgbClr val="585858"/>
              </a:solidFill>
              <a:latin typeface="Arial" panose="020B0604020202020204"/>
              <a:cs typeface="Arial" panose="020B0604020202020204"/>
            </a:endParaRPr>
          </a:p>
          <a:p>
            <a:pPr marL="331470" lvl="1" indent="0">
              <a:lnSpc>
                <a:spcPct val="100000"/>
              </a:lnSpc>
              <a:spcBef>
                <a:spcPts val="740"/>
              </a:spcBef>
              <a:buNone/>
              <a:tabLst>
                <a:tab pos="560705" algn="l"/>
                <a:tab pos="561340" algn="l"/>
              </a:tabLst>
            </a:pPr>
            <a:r>
              <a:rPr lang="en-US" sz="2800" spc="-70" dirty="0">
                <a:solidFill>
                  <a:srgbClr val="585858"/>
                </a:solidFill>
                <a:latin typeface="Arial" panose="020B0604020202020204"/>
                <a:cs typeface="Arial" panose="020B0604020202020204"/>
              </a:rPr>
              <a:t>	- </a:t>
            </a:r>
            <a:r>
              <a:rPr sz="2800" spc="-70" dirty="0">
                <a:solidFill>
                  <a:srgbClr val="585858"/>
                </a:solidFill>
                <a:latin typeface="Arial" panose="020B0604020202020204"/>
                <a:cs typeface="Arial" panose="020B0604020202020204"/>
              </a:rPr>
              <a:t>Có </a:t>
            </a:r>
            <a:r>
              <a:rPr sz="2800" spc="20" dirty="0">
                <a:solidFill>
                  <a:srgbClr val="585858"/>
                </a:solidFill>
                <a:latin typeface="Arial" panose="020B0604020202020204"/>
                <a:cs typeface="Arial" panose="020B0604020202020204"/>
              </a:rPr>
              <a:t>thể </a:t>
            </a:r>
            <a:r>
              <a:rPr sz="2800" spc="-45" dirty="0">
                <a:solidFill>
                  <a:srgbClr val="585858"/>
                </a:solidFill>
                <a:latin typeface="Arial" panose="020B0604020202020204"/>
                <a:cs typeface="Arial" panose="020B0604020202020204"/>
              </a:rPr>
              <a:t>chạy </a:t>
            </a:r>
            <a:r>
              <a:rPr sz="2800" spc="10" dirty="0">
                <a:solidFill>
                  <a:srgbClr val="585858"/>
                </a:solidFill>
                <a:latin typeface="Arial" panose="020B0604020202020204"/>
                <a:cs typeface="Arial" panose="020B0604020202020204"/>
              </a:rPr>
              <a:t>trên </a:t>
            </a:r>
            <a:r>
              <a:rPr sz="2800" spc="-80" dirty="0">
                <a:solidFill>
                  <a:srgbClr val="585858"/>
                </a:solidFill>
                <a:latin typeface="Arial" panose="020B0604020202020204"/>
                <a:cs typeface="Arial" panose="020B0604020202020204"/>
              </a:rPr>
              <a:t>các </a:t>
            </a:r>
            <a:r>
              <a:rPr sz="2800" spc="-10" dirty="0">
                <a:solidFill>
                  <a:srgbClr val="585858"/>
                </a:solidFill>
                <a:latin typeface="Arial" panose="020B0604020202020204"/>
                <a:cs typeface="Arial" panose="020B0604020202020204"/>
              </a:rPr>
              <a:t>software </a:t>
            </a:r>
            <a:r>
              <a:rPr sz="2800" spc="35" dirty="0">
                <a:solidFill>
                  <a:srgbClr val="585858"/>
                </a:solidFill>
                <a:latin typeface="Arial" panose="020B0604020202020204"/>
                <a:cs typeface="Arial" panose="020B0604020202020204"/>
              </a:rPr>
              <a:t>platform </a:t>
            </a:r>
            <a:r>
              <a:rPr sz="2800" spc="-40" dirty="0">
                <a:solidFill>
                  <a:srgbClr val="585858"/>
                </a:solidFill>
                <a:latin typeface="Arial" panose="020B0604020202020204"/>
                <a:cs typeface="Arial" panose="020B0604020202020204"/>
              </a:rPr>
              <a:t>khác </a:t>
            </a:r>
            <a:r>
              <a:rPr sz="2800" spc="-25" dirty="0">
                <a:solidFill>
                  <a:srgbClr val="585858"/>
                </a:solidFill>
                <a:latin typeface="Arial" panose="020B0604020202020204"/>
                <a:cs typeface="Arial" panose="020B0604020202020204"/>
              </a:rPr>
              <a:t>hoặc </a:t>
            </a:r>
            <a:r>
              <a:rPr sz="2800" spc="-20" dirty="0">
                <a:solidFill>
                  <a:srgbClr val="585858"/>
                </a:solidFill>
                <a:latin typeface="Arial" panose="020B0604020202020204"/>
                <a:cs typeface="Arial" panose="020B0604020202020204"/>
              </a:rPr>
              <a:t>trực</a:t>
            </a:r>
            <a:r>
              <a:rPr lang="en-US" sz="2800" spc="-20" dirty="0">
                <a:solidFill>
                  <a:srgbClr val="585858"/>
                </a:solidFill>
                <a:latin typeface="Arial" panose="020B0604020202020204"/>
                <a:cs typeface="Arial" panose="020B0604020202020204"/>
              </a:rPr>
              <a:t> </a:t>
            </a:r>
            <a:r>
              <a:rPr sz="2800" spc="30" dirty="0">
                <a:solidFill>
                  <a:srgbClr val="585858"/>
                </a:solidFill>
                <a:latin typeface="Arial" panose="020B0604020202020204"/>
                <a:cs typeface="Arial" panose="020B0604020202020204"/>
              </a:rPr>
              <a:t>tiếp  </a:t>
            </a:r>
            <a:r>
              <a:rPr sz="2800" spc="10" dirty="0">
                <a:solidFill>
                  <a:srgbClr val="585858"/>
                </a:solidFill>
                <a:latin typeface="Arial" panose="020B0604020202020204"/>
                <a:cs typeface="Arial" panose="020B0604020202020204"/>
              </a:rPr>
              <a:t>trên </a:t>
            </a:r>
            <a:r>
              <a:rPr sz="2800" spc="-5" dirty="0">
                <a:solidFill>
                  <a:srgbClr val="585858"/>
                </a:solidFill>
                <a:latin typeface="Arial" panose="020B0604020202020204"/>
                <a:cs typeface="Arial" panose="020B0604020202020204"/>
              </a:rPr>
              <a:t>phần</a:t>
            </a:r>
            <a:r>
              <a:rPr sz="2800" spc="-55" dirty="0">
                <a:solidFill>
                  <a:srgbClr val="585858"/>
                </a:solidFill>
                <a:latin typeface="Arial" panose="020B0604020202020204"/>
                <a:cs typeface="Arial" panose="020B0604020202020204"/>
              </a:rPr>
              <a:t> </a:t>
            </a:r>
            <a:r>
              <a:rPr sz="2800" spc="-40" dirty="0">
                <a:solidFill>
                  <a:srgbClr val="585858"/>
                </a:solidFill>
                <a:latin typeface="Arial" panose="020B0604020202020204"/>
                <a:cs typeface="Arial" panose="020B0604020202020204"/>
              </a:rPr>
              <a:t>cứng</a:t>
            </a:r>
            <a:r>
              <a:rPr lang="en-US" sz="2800" spc="-40" dirty="0">
                <a:solidFill>
                  <a:srgbClr val="585858"/>
                </a:solidFill>
                <a:latin typeface="Arial" panose="020B0604020202020204"/>
                <a:cs typeface="Arial" panose="020B0604020202020204"/>
              </a:rPr>
              <a:t>.</a:t>
            </a:r>
            <a:endParaRPr sz="2800">
              <a:latin typeface="Arial" panose="020B0604020202020204"/>
              <a:cs typeface="Arial" panose="020B0604020202020204"/>
            </a:endParaRPr>
          </a:p>
          <a:p>
            <a:pPr marL="605790" lvl="2" indent="0">
              <a:lnSpc>
                <a:spcPct val="100000"/>
              </a:lnSpc>
              <a:spcBef>
                <a:spcPts val="565"/>
              </a:spcBef>
              <a:buNone/>
              <a:tabLst>
                <a:tab pos="835660" algn="l"/>
                <a:tab pos="835660" algn="l"/>
              </a:tabLst>
            </a:pPr>
            <a:r>
              <a:rPr lang="en-US" sz="2800" spc="65" dirty="0">
                <a:solidFill>
                  <a:srgbClr val="585858"/>
                </a:solidFill>
                <a:latin typeface="Arial" panose="020B0604020202020204"/>
                <a:cs typeface="Arial" panose="020B0604020202020204"/>
              </a:rPr>
              <a:t>- </a:t>
            </a:r>
            <a:r>
              <a:rPr sz="2800" spc="65" dirty="0">
                <a:solidFill>
                  <a:srgbClr val="585858"/>
                </a:solidFill>
                <a:latin typeface="Arial" panose="020B0604020202020204"/>
                <a:cs typeface="Arial" panose="020B0604020202020204"/>
              </a:rPr>
              <a:t>Mỗi một </a:t>
            </a:r>
            <a:r>
              <a:rPr sz="2800" spc="35" dirty="0">
                <a:solidFill>
                  <a:srgbClr val="585858"/>
                </a:solidFill>
                <a:latin typeface="Arial" panose="020B0604020202020204"/>
                <a:cs typeface="Arial" panose="020B0604020202020204"/>
              </a:rPr>
              <a:t>platform </a:t>
            </a:r>
            <a:r>
              <a:rPr sz="2800" spc="-145" dirty="0">
                <a:solidFill>
                  <a:srgbClr val="585858"/>
                </a:solidFill>
                <a:latin typeface="Arial" panose="020B0604020202020204"/>
                <a:cs typeface="Arial" panose="020B0604020202020204"/>
              </a:rPr>
              <a:t>sử </a:t>
            </a:r>
            <a:r>
              <a:rPr sz="2800" spc="35" dirty="0">
                <a:solidFill>
                  <a:srgbClr val="585858"/>
                </a:solidFill>
                <a:latin typeface="Arial" panose="020B0604020202020204"/>
                <a:cs typeface="Arial" panose="020B0604020202020204"/>
              </a:rPr>
              <a:t>dụng </a:t>
            </a:r>
            <a:r>
              <a:rPr sz="2800" spc="65" dirty="0">
                <a:solidFill>
                  <a:srgbClr val="585858"/>
                </a:solidFill>
                <a:latin typeface="Arial" panose="020B0604020202020204"/>
                <a:cs typeface="Arial" panose="020B0604020202020204"/>
              </a:rPr>
              <a:t>một </a:t>
            </a:r>
            <a:r>
              <a:rPr sz="2800" spc="-80" dirty="0">
                <a:solidFill>
                  <a:srgbClr val="585858"/>
                </a:solidFill>
                <a:latin typeface="Arial" panose="020B0604020202020204"/>
                <a:cs typeface="Arial" panose="020B0604020202020204"/>
              </a:rPr>
              <a:t>JVM</a:t>
            </a:r>
            <a:r>
              <a:rPr sz="2800" spc="-270" dirty="0">
                <a:solidFill>
                  <a:srgbClr val="585858"/>
                </a:solidFill>
                <a:latin typeface="Arial" panose="020B0604020202020204"/>
                <a:cs typeface="Arial" panose="020B0604020202020204"/>
              </a:rPr>
              <a:t> </a:t>
            </a:r>
            <a:r>
              <a:rPr sz="2800" spc="10" dirty="0">
                <a:solidFill>
                  <a:srgbClr val="585858"/>
                </a:solidFill>
                <a:latin typeface="Arial" panose="020B0604020202020204"/>
                <a:cs typeface="Arial" panose="020B0604020202020204"/>
              </a:rPr>
              <a:t>riêng</a:t>
            </a:r>
            <a:endParaRPr sz="2800">
              <a:latin typeface="Arial" panose="020B0604020202020204"/>
              <a:cs typeface="Arial" panose="020B060402020202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gn="l">
              <a:lnSpc>
                <a:spcPct val="100000"/>
              </a:lnSpc>
              <a:spcBef>
                <a:spcPts val="105"/>
              </a:spcBef>
            </a:pPr>
            <a:r>
              <a:rPr sz="3600" spc="225" dirty="0"/>
              <a:t>Java</a:t>
            </a:r>
            <a:r>
              <a:rPr sz="3600" spc="-415" dirty="0"/>
              <a:t> </a:t>
            </a:r>
            <a:r>
              <a:rPr sz="3600" spc="50" dirty="0"/>
              <a:t>platform</a:t>
            </a:r>
            <a:endParaRPr sz="3600" spc="50" dirty="0"/>
          </a:p>
        </p:txBody>
      </p:sp>
      <p:sp>
        <p:nvSpPr>
          <p:cNvPr id="4" name="object 4"/>
          <p:cNvSpPr txBox="1"/>
          <p:nvPr/>
        </p:nvSpPr>
        <p:spPr>
          <a:xfrm>
            <a:off x="10351007" y="6396240"/>
            <a:ext cx="178435" cy="221615"/>
          </a:xfrm>
          <a:prstGeom prst="rect">
            <a:avLst/>
          </a:prstGeom>
        </p:spPr>
        <p:txBody>
          <a:bodyPr vert="horz" wrap="square" lIns="0" tIns="6350" rIns="0" bIns="0" rtlCol="0">
            <a:spAutoFit/>
          </a:bodyPr>
          <a:lstStyle/>
          <a:p>
            <a:pPr marL="38100">
              <a:lnSpc>
                <a:spcPct val="100000"/>
              </a:lnSpc>
              <a:spcBef>
                <a:spcPts val="50"/>
              </a:spcBef>
            </a:pPr>
            <a:fld id="{81D60167-4931-47E6-BA6A-407CBD079E47}" type="slidenum">
              <a:rPr sz="1400" spc="-90" dirty="0">
                <a:solidFill>
                  <a:srgbClr val="FFFFFF"/>
                </a:solidFill>
                <a:latin typeface="Verdana" panose="020B0604030504040204"/>
                <a:cs typeface="Verdana" panose="020B0604030504040204"/>
              </a:rPr>
            </a:fld>
            <a:endParaRPr sz="1400">
              <a:latin typeface="Verdana" panose="020B0604030504040204"/>
              <a:cs typeface="Verdana" panose="020B0604030504040204"/>
            </a:endParaRPr>
          </a:p>
        </p:txBody>
      </p:sp>
      <p:sp>
        <p:nvSpPr>
          <p:cNvPr id="3" name="object 3"/>
          <p:cNvSpPr txBox="1"/>
          <p:nvPr/>
        </p:nvSpPr>
        <p:spPr>
          <a:xfrm>
            <a:off x="1514475" y="1022985"/>
            <a:ext cx="9952355" cy="1682750"/>
          </a:xfrm>
          <a:prstGeom prst="rect">
            <a:avLst/>
          </a:prstGeom>
        </p:spPr>
        <p:txBody>
          <a:bodyPr vert="horz" wrap="square" lIns="0" tIns="129539" rIns="0" bIns="0" rtlCol="0">
            <a:spAutoFit/>
          </a:bodyPr>
          <a:lstStyle/>
          <a:p>
            <a:pPr marL="286385" indent="-274320">
              <a:lnSpc>
                <a:spcPct val="100000"/>
              </a:lnSpc>
              <a:spcBef>
                <a:spcPts val="1020"/>
              </a:spcBef>
              <a:buChar char="•"/>
              <a:tabLst>
                <a:tab pos="286385" algn="l"/>
                <a:tab pos="287020" algn="l"/>
              </a:tabLst>
            </a:pPr>
            <a:r>
              <a:rPr lang="en-US" sz="2800" spc="-155" dirty="0">
                <a:solidFill>
                  <a:srgbClr val="585858"/>
                </a:solidFill>
                <a:latin typeface="Arial" panose="020B0604020202020204"/>
                <a:cs typeface="Arial" panose="020B0604020202020204"/>
              </a:rPr>
              <a:t>JDK (Java Development Kit ).</a:t>
            </a:r>
            <a:endParaRPr lang="en-US" sz="2800" spc="-155" dirty="0">
              <a:solidFill>
                <a:srgbClr val="585858"/>
              </a:solidFill>
              <a:latin typeface="Arial" panose="020B0604020202020204"/>
              <a:cs typeface="Arial" panose="020B0604020202020204"/>
            </a:endParaRPr>
          </a:p>
          <a:p>
            <a:pPr marL="286385" indent="-274320">
              <a:lnSpc>
                <a:spcPct val="100000"/>
              </a:lnSpc>
              <a:spcBef>
                <a:spcPts val="1020"/>
              </a:spcBef>
              <a:buChar char="•"/>
              <a:tabLst>
                <a:tab pos="286385" algn="l"/>
                <a:tab pos="287020" algn="l"/>
              </a:tabLst>
            </a:pPr>
            <a:endParaRPr lang="en-US" sz="2800" spc="-155" dirty="0">
              <a:solidFill>
                <a:srgbClr val="585858"/>
              </a:solidFill>
              <a:latin typeface="Arial" panose="020B0604020202020204"/>
              <a:cs typeface="Arial" panose="020B0604020202020204"/>
            </a:endParaRPr>
          </a:p>
          <a:p>
            <a:pPr marL="286385" indent="-274320">
              <a:lnSpc>
                <a:spcPct val="100000"/>
              </a:lnSpc>
              <a:spcBef>
                <a:spcPts val="1020"/>
              </a:spcBef>
              <a:buChar char="•"/>
              <a:tabLst>
                <a:tab pos="286385" algn="l"/>
                <a:tab pos="287020" algn="l"/>
              </a:tabLst>
            </a:pPr>
            <a:endParaRPr sz="2800">
              <a:latin typeface="Arial" panose="020B0604020202020204"/>
              <a:cs typeface="Arial" panose="020B0604020202020204"/>
            </a:endParaRPr>
          </a:p>
        </p:txBody>
      </p:sp>
      <p:pic>
        <p:nvPicPr>
          <p:cNvPr id="7" name="Content Placeholder 6"/>
          <p:cNvPicPr>
            <a:picLocks noChangeAspect="1"/>
          </p:cNvPicPr>
          <p:nvPr>
            <p:ph sz="half" idx="1"/>
          </p:nvPr>
        </p:nvPicPr>
        <p:blipFill>
          <a:blip r:embed="rId1"/>
          <a:stretch>
            <a:fillRect/>
          </a:stretch>
        </p:blipFill>
        <p:spPr>
          <a:xfrm>
            <a:off x="1172210" y="1871980"/>
            <a:ext cx="3765550" cy="2572385"/>
          </a:xfrm>
          <a:prstGeom prst="rect">
            <a:avLst/>
          </a:prstGeom>
        </p:spPr>
      </p:pic>
      <p:pic>
        <p:nvPicPr>
          <p:cNvPr id="8" name="Content Placeholder 7"/>
          <p:cNvPicPr>
            <a:picLocks noChangeAspect="1"/>
          </p:cNvPicPr>
          <p:nvPr>
            <p:ph sz="half" idx="2"/>
          </p:nvPr>
        </p:nvPicPr>
        <p:blipFill>
          <a:blip r:embed="rId2"/>
          <a:stretch>
            <a:fillRect/>
          </a:stretch>
        </p:blipFill>
        <p:spPr>
          <a:xfrm>
            <a:off x="5657850" y="1726565"/>
            <a:ext cx="5384800" cy="2863850"/>
          </a:xfrm>
          <a:prstGeom prst="rect">
            <a:avLst/>
          </a:prstGeom>
        </p:spPr>
      </p:pic>
      <p:sp>
        <p:nvSpPr>
          <p:cNvPr id="10" name="object 3"/>
          <p:cNvSpPr txBox="1"/>
          <p:nvPr/>
        </p:nvSpPr>
        <p:spPr>
          <a:xfrm>
            <a:off x="908685" y="4824095"/>
            <a:ext cx="9952355" cy="1551940"/>
          </a:xfrm>
          <a:prstGeom prst="rect">
            <a:avLst/>
          </a:prstGeom>
        </p:spPr>
        <p:txBody>
          <a:bodyPr vert="horz" wrap="square" lIns="0" tIns="129539" rIns="0" bIns="0" rtlCol="0">
            <a:spAutoFit/>
          </a:bodyPr>
          <a:p>
            <a:pPr marL="12065" indent="0">
              <a:lnSpc>
                <a:spcPct val="100000"/>
              </a:lnSpc>
              <a:spcBef>
                <a:spcPts val="1020"/>
              </a:spcBef>
              <a:buNone/>
              <a:tabLst>
                <a:tab pos="286385" algn="l"/>
                <a:tab pos="287020" algn="l"/>
              </a:tabLst>
            </a:pPr>
            <a:r>
              <a:rPr lang="en-US" sz="2800" spc="-155" dirty="0">
                <a:solidFill>
                  <a:srgbClr val="585858"/>
                </a:solidFill>
                <a:latin typeface="Arial" panose="020B0604020202020204"/>
                <a:cs typeface="Arial" panose="020B0604020202020204"/>
              </a:rPr>
              <a:t>JDK viết tắt của Java Development Kit là một bộ phần mềm cung cấp môi trường phát triển ứng dụng viết bằng ngôn ngữ Java.</a:t>
            </a:r>
            <a:endParaRPr lang="en-US" sz="2800" spc="-155" dirty="0">
              <a:solidFill>
                <a:srgbClr val="585858"/>
              </a:solidFill>
              <a:latin typeface="Arial" panose="020B0604020202020204"/>
              <a:cs typeface="Arial" panose="020B0604020202020204"/>
            </a:endParaRPr>
          </a:p>
          <a:p>
            <a:pPr marL="286385" indent="-274320">
              <a:lnSpc>
                <a:spcPct val="100000"/>
              </a:lnSpc>
              <a:spcBef>
                <a:spcPts val="1020"/>
              </a:spcBef>
              <a:buChar char="•"/>
              <a:tabLst>
                <a:tab pos="286385" algn="l"/>
                <a:tab pos="287020" algn="l"/>
              </a:tabLst>
            </a:pPr>
            <a:endParaRPr sz="2800">
              <a:latin typeface="Arial" panose="020B0604020202020204"/>
              <a:cs typeface="Arial" panose="020B060402020202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gn="l">
              <a:lnSpc>
                <a:spcPct val="100000"/>
              </a:lnSpc>
              <a:spcBef>
                <a:spcPts val="105"/>
              </a:spcBef>
            </a:pPr>
            <a:r>
              <a:rPr sz="3600" spc="225" dirty="0"/>
              <a:t>Java</a:t>
            </a:r>
            <a:r>
              <a:rPr sz="3600" spc="-415" dirty="0"/>
              <a:t> </a:t>
            </a:r>
            <a:r>
              <a:rPr sz="3600" spc="50" dirty="0"/>
              <a:t>platform</a:t>
            </a:r>
            <a:endParaRPr sz="3600" spc="50" dirty="0"/>
          </a:p>
        </p:txBody>
      </p:sp>
      <p:sp>
        <p:nvSpPr>
          <p:cNvPr id="4" name="object 4"/>
          <p:cNvSpPr txBox="1"/>
          <p:nvPr/>
        </p:nvSpPr>
        <p:spPr>
          <a:xfrm>
            <a:off x="10351007" y="6396240"/>
            <a:ext cx="178435" cy="221615"/>
          </a:xfrm>
          <a:prstGeom prst="rect">
            <a:avLst/>
          </a:prstGeom>
        </p:spPr>
        <p:txBody>
          <a:bodyPr vert="horz" wrap="square" lIns="0" tIns="6350" rIns="0" bIns="0" rtlCol="0">
            <a:spAutoFit/>
          </a:bodyPr>
          <a:lstStyle/>
          <a:p>
            <a:pPr marL="38100">
              <a:lnSpc>
                <a:spcPct val="100000"/>
              </a:lnSpc>
              <a:spcBef>
                <a:spcPts val="50"/>
              </a:spcBef>
            </a:pPr>
            <a:fld id="{81D60167-4931-47E6-BA6A-407CBD079E47}" type="slidenum">
              <a:rPr sz="1400" spc="-90" dirty="0">
                <a:solidFill>
                  <a:srgbClr val="FFFFFF"/>
                </a:solidFill>
                <a:latin typeface="Verdana" panose="020B0604030504040204"/>
                <a:cs typeface="Verdana" panose="020B0604030504040204"/>
              </a:rPr>
            </a:fld>
            <a:endParaRPr sz="1400">
              <a:latin typeface="Verdana" panose="020B0604030504040204"/>
              <a:cs typeface="Verdana" panose="020B0604030504040204"/>
            </a:endParaRPr>
          </a:p>
        </p:txBody>
      </p:sp>
      <p:sp>
        <p:nvSpPr>
          <p:cNvPr id="3" name="object 3"/>
          <p:cNvSpPr txBox="1"/>
          <p:nvPr/>
        </p:nvSpPr>
        <p:spPr>
          <a:xfrm>
            <a:off x="1264920" y="1318895"/>
            <a:ext cx="9952355" cy="559435"/>
          </a:xfrm>
          <a:prstGeom prst="rect">
            <a:avLst/>
          </a:prstGeom>
        </p:spPr>
        <p:txBody>
          <a:bodyPr vert="horz" wrap="square" lIns="0" tIns="129539" rIns="0" bIns="0" rtlCol="0">
            <a:spAutoFit/>
          </a:bodyPr>
          <a:lstStyle/>
          <a:p>
            <a:pPr marL="286385" indent="-274320">
              <a:lnSpc>
                <a:spcPct val="100000"/>
              </a:lnSpc>
              <a:spcBef>
                <a:spcPts val="1020"/>
              </a:spcBef>
              <a:buChar char="•"/>
              <a:tabLst>
                <a:tab pos="286385" algn="l"/>
                <a:tab pos="287020" algn="l"/>
              </a:tabLst>
            </a:pPr>
            <a:r>
              <a:rPr sz="2800" spc="-155" dirty="0">
                <a:solidFill>
                  <a:srgbClr val="585858"/>
                </a:solidFill>
                <a:latin typeface="Arial" panose="020B0604020202020204"/>
                <a:cs typeface="Arial" panose="020B0604020202020204"/>
                <a:sym typeface="+mn-ea"/>
              </a:rPr>
              <a:t>Các </a:t>
            </a:r>
            <a:r>
              <a:rPr lang="en-US" sz="2800" spc="-155" dirty="0">
                <a:solidFill>
                  <a:srgbClr val="585858"/>
                </a:solidFill>
                <a:latin typeface="Arial" panose="020B0604020202020204"/>
                <a:cs typeface="Arial" panose="020B0604020202020204"/>
                <a:sym typeface="+mn-ea"/>
              </a:rPr>
              <a:t> gói </a:t>
            </a:r>
            <a:r>
              <a:rPr sz="2800" spc="-180" dirty="0">
                <a:solidFill>
                  <a:srgbClr val="585858"/>
                </a:solidFill>
                <a:latin typeface="Arial" panose="020B0604020202020204"/>
                <a:cs typeface="Arial" panose="020B0604020202020204"/>
                <a:sym typeface="+mn-ea"/>
              </a:rPr>
              <a:t>Java</a:t>
            </a:r>
            <a:r>
              <a:rPr lang="en-US" sz="2800" spc="5" dirty="0">
                <a:solidFill>
                  <a:srgbClr val="585858"/>
                </a:solidFill>
                <a:latin typeface="Arial" panose="020B0604020202020204"/>
                <a:cs typeface="Arial" panose="020B0604020202020204"/>
                <a:sym typeface="+mn-ea"/>
              </a:rPr>
              <a:t>:</a:t>
            </a:r>
            <a:endParaRPr lang="en-US" sz="2800" spc="5" dirty="0">
              <a:solidFill>
                <a:srgbClr val="585858"/>
              </a:solidFill>
              <a:latin typeface="Arial" panose="020B0604020202020204"/>
              <a:cs typeface="Arial" panose="020B0604020202020204"/>
              <a:sym typeface="+mn-ea"/>
            </a:endParaRPr>
          </a:p>
        </p:txBody>
      </p:sp>
      <p:pic>
        <p:nvPicPr>
          <p:cNvPr id="6" name="Content Placeholder 5"/>
          <p:cNvPicPr>
            <a:picLocks noChangeAspect="1"/>
          </p:cNvPicPr>
          <p:nvPr>
            <p:ph idx="1"/>
          </p:nvPr>
        </p:nvPicPr>
        <p:blipFill>
          <a:blip r:embed="rId1"/>
          <a:stretch>
            <a:fillRect/>
          </a:stretch>
        </p:blipFill>
        <p:spPr>
          <a:xfrm>
            <a:off x="2841625" y="2114550"/>
            <a:ext cx="5791200" cy="2628900"/>
          </a:xfrm>
          <a:prstGeom prst="rect">
            <a:avLst/>
          </a:prstGeom>
        </p:spPr>
      </p:pic>
      <p:sp>
        <p:nvSpPr>
          <p:cNvPr id="8" name="object 3"/>
          <p:cNvSpPr txBox="1"/>
          <p:nvPr/>
        </p:nvSpPr>
        <p:spPr>
          <a:xfrm>
            <a:off x="1264920" y="4922520"/>
            <a:ext cx="9952355" cy="1682750"/>
          </a:xfrm>
          <a:prstGeom prst="rect">
            <a:avLst/>
          </a:prstGeom>
        </p:spPr>
        <p:txBody>
          <a:bodyPr vert="horz" wrap="square" lIns="0" tIns="129539" rIns="0" bIns="0" rtlCol="0">
            <a:spAutoFit/>
          </a:bodyPr>
          <a:p>
            <a:pPr marL="12065" indent="0">
              <a:lnSpc>
                <a:spcPct val="100000"/>
              </a:lnSpc>
              <a:spcBef>
                <a:spcPts val="1020"/>
              </a:spcBef>
              <a:buNone/>
              <a:tabLst>
                <a:tab pos="286385" algn="l"/>
                <a:tab pos="287020" algn="l"/>
              </a:tabLst>
            </a:pPr>
            <a:r>
              <a:rPr lang="en-US" sz="2800" spc="5" dirty="0">
                <a:solidFill>
                  <a:srgbClr val="585858"/>
                </a:solidFill>
                <a:latin typeface="Arial" panose="020B0604020202020204"/>
                <a:cs typeface="Arial" panose="020B0604020202020204"/>
                <a:sym typeface="+mn-ea"/>
              </a:rPr>
              <a:t>J2SE (Java Standard Edition) </a:t>
            </a:r>
            <a:endParaRPr lang="en-US" sz="2800" spc="5" dirty="0">
              <a:solidFill>
                <a:srgbClr val="585858"/>
              </a:solidFill>
              <a:latin typeface="Arial" panose="020B0604020202020204"/>
              <a:cs typeface="Arial" panose="020B0604020202020204"/>
              <a:sym typeface="+mn-ea"/>
            </a:endParaRPr>
          </a:p>
          <a:p>
            <a:pPr marL="12065" indent="0">
              <a:lnSpc>
                <a:spcPct val="100000"/>
              </a:lnSpc>
              <a:spcBef>
                <a:spcPts val="1020"/>
              </a:spcBef>
              <a:buNone/>
              <a:tabLst>
                <a:tab pos="286385" algn="l"/>
                <a:tab pos="287020" algn="l"/>
              </a:tabLst>
            </a:pPr>
            <a:r>
              <a:rPr lang="en-US" sz="2800" spc="5" dirty="0">
                <a:solidFill>
                  <a:srgbClr val="585858"/>
                </a:solidFill>
                <a:latin typeface="Arial" panose="020B0604020202020204"/>
                <a:cs typeface="Arial" panose="020B0604020202020204"/>
                <a:sym typeface="+mn-ea"/>
              </a:rPr>
              <a:t>J2EE (Java Enterprise Edition) </a:t>
            </a:r>
            <a:endParaRPr lang="en-US" sz="2800" spc="5" dirty="0">
              <a:solidFill>
                <a:srgbClr val="585858"/>
              </a:solidFill>
              <a:latin typeface="Arial" panose="020B0604020202020204"/>
              <a:cs typeface="Arial" panose="020B0604020202020204"/>
              <a:sym typeface="+mn-ea"/>
            </a:endParaRPr>
          </a:p>
          <a:p>
            <a:pPr marL="12065" indent="0">
              <a:lnSpc>
                <a:spcPct val="100000"/>
              </a:lnSpc>
              <a:spcBef>
                <a:spcPts val="1020"/>
              </a:spcBef>
              <a:buNone/>
              <a:tabLst>
                <a:tab pos="286385" algn="l"/>
                <a:tab pos="287020" algn="l"/>
              </a:tabLst>
            </a:pPr>
            <a:r>
              <a:rPr lang="en-US" sz="2800" spc="5" dirty="0">
                <a:solidFill>
                  <a:srgbClr val="585858"/>
                </a:solidFill>
                <a:latin typeface="Arial" panose="020B0604020202020204"/>
                <a:cs typeface="Arial" panose="020B0604020202020204"/>
                <a:sym typeface="+mn-ea"/>
              </a:rPr>
              <a:t>J2ME (Java Micro Edition)  </a:t>
            </a:r>
            <a:endParaRPr lang="en-US" sz="2800" spc="5" dirty="0">
              <a:solidFill>
                <a:srgbClr val="585858"/>
              </a:solidFill>
              <a:latin typeface="Arial" panose="020B0604020202020204"/>
              <a:cs typeface="Arial" panose="020B0604020202020204"/>
              <a:sym typeface="+mn-ea"/>
            </a:endParaRPr>
          </a:p>
        </p:txBody>
      </p:sp>
    </p:spTree>
  </p:cSld>
  <p:clrMapOvr>
    <a:masterClrMapping/>
  </p:clrMapOvr>
</p:sld>
</file>

<file path=ppt/theme/theme1.xml><?xml version="1.0" encoding="utf-8"?>
<a:theme xmlns:a="http://schemas.openxmlformats.org/drawingml/2006/main" name="1_Business Cooperate">
  <a:themeElements>
    <a:clrScheme name="Business Cooper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siness Cooperate">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usiness Cooper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usiness Cooper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usiness Cooper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usiness Cooper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usiness Cooper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usiness Cooper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usiness Cooper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usiness Cooper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usiness Cooper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usiness Cooper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usiness Cooper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usiness Cooper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TC103457496[[fn=Parallax]]</Template>
  <TotalTime>0</TotalTime>
  <Words>10582</Words>
  <Application>WPS Presentation</Application>
  <PresentationFormat>Custom</PresentationFormat>
  <Paragraphs>857</Paragraphs>
  <Slides>58</Slides>
  <Notes>1</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18</vt:i4>
      </vt:variant>
      <vt:variant>
        <vt:lpstr>幻灯片标题</vt:lpstr>
      </vt:variant>
      <vt:variant>
        <vt:i4>58</vt:i4>
      </vt:variant>
    </vt:vector>
  </HeadingPairs>
  <TitlesOfParts>
    <vt:vector size="94" baseType="lpstr">
      <vt:lpstr>Arial</vt:lpstr>
      <vt:lpstr>SimSun</vt:lpstr>
      <vt:lpstr>Wingdings</vt:lpstr>
      <vt:lpstr>Arial</vt:lpstr>
      <vt:lpstr>Verdana</vt:lpstr>
      <vt:lpstr>Microsoft YaHei</vt:lpstr>
      <vt:lpstr>Arial Unicode MS</vt:lpstr>
      <vt:lpstr>Calibri</vt:lpstr>
      <vt:lpstr>VNI-Times</vt:lpstr>
      <vt:lpstr>Times New Roman</vt:lpstr>
      <vt:lpstr>Times New Roman</vt:lpstr>
      <vt:lpstr>Carlito</vt:lpstr>
      <vt:lpstr>Segoe Print</vt:lpstr>
      <vt:lpstr>Georgia</vt:lpstr>
      <vt:lpstr>Courier New</vt:lpstr>
      <vt:lpstr>Wingdings</vt:lpstr>
      <vt:lpstr>Courier New</vt:lpstr>
      <vt:lpstr>1_Business Cooperate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Môn: Lập trình Hướng đối tượng (Object Oriented Programming)</vt:lpstr>
      <vt:lpstr>Nội dung</vt:lpstr>
      <vt:lpstr>Lịch sử hình thành và phát triển</vt:lpstr>
      <vt:lpstr>Lịch sử hình thành và phát triển</vt:lpstr>
      <vt:lpstr>Java platform</vt:lpstr>
      <vt:lpstr>Java platform</vt:lpstr>
      <vt:lpstr>Java platform</vt:lpstr>
      <vt:lpstr>Java platform</vt:lpstr>
      <vt:lpstr>Java platform</vt:lpstr>
      <vt:lpstr>Máy ảo Java (JVM - Java Virtual Machine)</vt:lpstr>
      <vt:lpstr>Các bước thực hiện một ứng dụng Java</vt:lpstr>
      <vt:lpstr>Các bước thực hiện một ứng dụng Java</vt:lpstr>
      <vt:lpstr>Các bước thực hiện một ứng dụng Java</vt:lpstr>
      <vt:lpstr>Sự khác biệt giữa cách thực hiện biên dịch truyền thống với 2 giai đoạn biên dịch và thông dịch của Java.</vt:lpstr>
      <vt:lpstr>PowerPoint 演示文稿</vt:lpstr>
      <vt:lpstr>Cài đặt</vt:lpstr>
      <vt:lpstr>Ví duï:</vt:lpstr>
      <vt:lpstr> 	Tổng quan lập trình Java </vt:lpstr>
      <vt:lpstr>1. BIEÁN:</vt:lpstr>
      <vt:lpstr>Hằng số</vt:lpstr>
      <vt:lpstr>Nguyên dạng</vt:lpstr>
      <vt:lpstr>a. Số nguyên</vt:lpstr>
      <vt:lpstr>b. Số thực</vt:lpstr>
      <vt:lpstr>c. boolean, ký tự và chuỗi:</vt:lpstr>
      <vt:lpstr>d. Escape sequence</vt:lpstr>
      <vt:lpstr>Chuyển đổi kiểu dữ liệu (casting)</vt:lpstr>
      <vt:lpstr>Chuyển đổi kiểu dữ liệu (casting)</vt:lpstr>
      <vt:lpstr>Ví dụ - chuyển đổi kiểu</vt:lpstr>
      <vt:lpstr>Khai báo và khởi tạo biến</vt:lpstr>
      <vt:lpstr>Chú thích</vt:lpstr>
      <vt:lpstr>Câu lệnh</vt:lpstr>
      <vt:lpstr>2. TOÁN TỬ:</vt:lpstr>
      <vt:lpstr>PowerPoint 演示文稿</vt:lpstr>
      <vt:lpstr>PowerPoint 演示文稿</vt:lpstr>
      <vt:lpstr>3. CÁC CẤU TRÚC ĐIỀU KHIỂN:</vt:lpstr>
      <vt:lpstr>PowerPoint 演示文稿</vt:lpstr>
      <vt:lpstr>PowerPoint 演示文稿</vt:lpstr>
      <vt:lpstr>PowerPoint 演示文稿</vt:lpstr>
      <vt:lpstr>4. VÒNG LẶP:</vt:lpstr>
      <vt:lpstr>PowerPoint 演示文稿</vt:lpstr>
      <vt:lpstr>5. LỆNH BREAK VÀ CONTINUE:</vt:lpstr>
      <vt:lpstr>6. MẢNG (ARRAY):</vt:lpstr>
      <vt:lpstr>PowerPoint 演示文稿</vt:lpstr>
      <vt:lpstr> </vt:lpstr>
      <vt:lpstr>Các kiểu dữ liệu:</vt:lpstr>
      <vt:lpstr>Từ khóa:</vt:lpstr>
      <vt:lpstr>	Nhập dữ liệu từ bàn phím</vt:lpstr>
      <vt:lpstr>	Nhập dữ liệu từ bàn phím</vt:lpstr>
      <vt:lpstr>Các kiểu biến:</vt:lpstr>
      <vt:lpstr>Các kiểu biến: </vt:lpstr>
      <vt:lpstr>Các kiểu biến: boolean </vt:lpstr>
      <vt:lpstr>Các kiểu biến: biểu thức boolean </vt:lpstr>
      <vt:lpstr>Các kiểu biến: String </vt:lpstr>
      <vt:lpstr>Các kiểu biến: Array </vt:lpstr>
      <vt:lpstr>Các kiểu biến: hàm đo thời gian hệ thống </vt:lpstr>
      <vt:lpstr>Các kiểu biến: hàm đo thời gian hệ thống </vt:lpstr>
      <vt:lpstr>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Môn: Lập trình Hướng đối tượng</dc:title>
  <dc:creator/>
  <cp:lastModifiedBy>ASUS</cp:lastModifiedBy>
  <cp:revision>193</cp:revision>
  <dcterms:created xsi:type="dcterms:W3CDTF">2014-08-22T11:10:00Z</dcterms:created>
  <dcterms:modified xsi:type="dcterms:W3CDTF">2021-09-15T04:53:24Z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1033-11.2.0.10296</vt:lpwstr>
  </property>
  <property fmtid="{D5CDD505-2E9C-101B-9397-08002B2CF9AE}" pid="3" name="ICV">
    <vt:lpwstr>61CAF02AAA154A29952170E41D131BC5</vt:lpwstr>
  </property>
</Properties>
</file>